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30" r:id="rId2"/>
    <p:sldId id="264" r:id="rId3"/>
    <p:sldId id="263" r:id="rId4"/>
    <p:sldId id="265" r:id="rId5"/>
    <p:sldId id="331" r:id="rId6"/>
    <p:sldId id="266" r:id="rId7"/>
    <p:sldId id="267" r:id="rId8"/>
    <p:sldId id="268" r:id="rId9"/>
    <p:sldId id="269" r:id="rId10"/>
    <p:sldId id="270" r:id="rId11"/>
    <p:sldId id="271" r:id="rId12"/>
    <p:sldId id="301" r:id="rId13"/>
    <p:sldId id="300" r:id="rId14"/>
    <p:sldId id="272" r:id="rId15"/>
    <p:sldId id="273" r:id="rId16"/>
    <p:sldId id="274"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94660"/>
  </p:normalViewPr>
  <p:slideViewPr>
    <p:cSldViewPr snapToGrid="0">
      <p:cViewPr>
        <p:scale>
          <a:sx n="121" d="100"/>
          <a:sy n="121" d="100"/>
        </p:scale>
        <p:origin x="-24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6/20/2025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6/20/2025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6/20/2025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6/20/2025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30064" y="905673"/>
            <a:ext cx="8791575" cy="1516334"/>
          </a:xfrm>
        </p:spPr>
        <p:txBody>
          <a:bodyPr>
            <a:normAutofit fontScale="90000"/>
          </a:bodyPr>
          <a:lstStyle/>
          <a:p>
            <a:pPr algn="ctr"/>
            <a:r>
              <a:rPr lang="ru-RU" dirty="0" smtClean="0">
                <a:solidFill>
                  <a:srgbClr val="002060"/>
                </a:solidFill>
              </a:rPr>
              <a:t>Школьный </a:t>
            </a:r>
            <a:r>
              <a:rPr lang="ru-RU" dirty="0" err="1" smtClean="0">
                <a:solidFill>
                  <a:srgbClr val="002060"/>
                </a:solidFill>
              </a:rPr>
              <a:t>буллинг</a:t>
            </a:r>
            <a:r>
              <a:rPr lang="ru-RU" dirty="0" smtClean="0">
                <a:solidFill>
                  <a:srgbClr val="002060"/>
                </a:solidFill>
              </a:rPr>
              <a:t>: </a:t>
            </a:r>
            <a:r>
              <a:rPr lang="ru-RU" dirty="0" smtClean="0"/>
              <a:t>что это такое и как с ним бороться</a:t>
            </a:r>
            <a:endParaRPr lang="ru-RU" dirty="0">
              <a:solidFill>
                <a:srgbClr val="002060"/>
              </a:solidFill>
            </a:endParaRPr>
          </a:p>
        </p:txBody>
      </p:sp>
      <p:sp>
        <p:nvSpPr>
          <p:cNvPr id="5" name="Подзаголовок 4"/>
          <p:cNvSpPr>
            <a:spLocks noGrp="1"/>
          </p:cNvSpPr>
          <p:nvPr>
            <p:ph type="subTitle" idx="1"/>
          </p:nvPr>
        </p:nvSpPr>
        <p:spPr>
          <a:xfrm>
            <a:off x="7585166" y="3628163"/>
            <a:ext cx="4153987" cy="2877140"/>
          </a:xfrm>
        </p:spPr>
        <p:txBody>
          <a:bodyPr>
            <a:normAutofit/>
          </a:bodyPr>
          <a:lstStyle/>
          <a:p>
            <a:endParaRPr lang="en-US" sz="1300" dirty="0" smtClean="0"/>
          </a:p>
          <a:p>
            <a:endParaRPr lang="en-US" sz="1600" dirty="0" smtClean="0"/>
          </a:p>
          <a:p>
            <a:endParaRPr lang="ru-RU" sz="1600" dirty="0" smtClean="0"/>
          </a:p>
          <a:p>
            <a:endParaRPr lang="ru-RU" sz="1600" dirty="0"/>
          </a:p>
        </p:txBody>
      </p:sp>
      <p:sp>
        <p:nvSpPr>
          <p:cNvPr id="6" name="AutoShape 4" descr="https://top-fon.com/uploads/posts/2023-01/1674608005_top-fon-com-p-fon-prezentatsii-mishlenie-117.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26" name="Picture 2" descr="https://static.mk.ru/upload/entities/2021/07/13/19/articles/facebookPicture/20/f2/a6/24/03252ad6524dae551b7da51cbc01196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3179" y="2543927"/>
            <a:ext cx="6033505" cy="4022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558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22514" y="548639"/>
            <a:ext cx="5826035" cy="5982789"/>
          </a:xfrm>
        </p:spPr>
        <p:txBody>
          <a:bodyPr>
            <a:normAutofit fontScale="70000" lnSpcReduction="20000"/>
          </a:bodyPr>
          <a:lstStyle/>
          <a:p>
            <a:r>
              <a:rPr lang="ru-RU" sz="2900" b="1" u="sng" dirty="0">
                <a:solidFill>
                  <a:schemeClr val="accent5">
                    <a:lumMod val="50000"/>
                  </a:schemeClr>
                </a:solidFill>
              </a:rPr>
              <a:t>Как бороться с </a:t>
            </a:r>
            <a:r>
              <a:rPr lang="ru-RU" sz="2900" b="1" u="sng" dirty="0" err="1">
                <a:solidFill>
                  <a:schemeClr val="accent5">
                    <a:lumMod val="50000"/>
                  </a:schemeClr>
                </a:solidFill>
              </a:rPr>
              <a:t>буллингом</a:t>
            </a:r>
            <a:r>
              <a:rPr lang="ru-RU" sz="2900" b="1" u="sng" dirty="0">
                <a:solidFill>
                  <a:schemeClr val="accent5">
                    <a:lumMod val="50000"/>
                  </a:schemeClr>
                </a:solidFill>
              </a:rPr>
              <a:t>. Советы психолога</a:t>
            </a:r>
          </a:p>
          <a:p>
            <a:r>
              <a:rPr lang="ru-RU" dirty="0"/>
              <a:t>Попытаться понять настоящую причину происходящих перемен с ребенком.</a:t>
            </a:r>
          </a:p>
          <a:p>
            <a:r>
              <a:rPr lang="ru-RU" dirty="0"/>
              <a:t>Убедиться, что факты </a:t>
            </a:r>
            <a:r>
              <a:rPr lang="ru-RU" dirty="0" err="1"/>
              <a:t>буллинга</a:t>
            </a:r>
            <a:r>
              <a:rPr lang="ru-RU" dirty="0"/>
              <a:t> действительно имеют место быть.</a:t>
            </a:r>
          </a:p>
          <a:p>
            <a:r>
              <a:rPr lang="ru-RU" dirty="0"/>
              <a:t>Обязательно сообщить учителю и психологу о фактах травли и вместе с ними найти решение проблемы.</a:t>
            </a:r>
          </a:p>
          <a:p>
            <a:r>
              <a:rPr lang="ru-RU" dirty="0"/>
              <a:t>После сильного стресса позволить ребенку не ходить в школу 1-2 дня.</a:t>
            </a:r>
          </a:p>
          <a:p>
            <a:r>
              <a:rPr lang="ru-RU" dirty="0"/>
              <a:t>При необходимости сменить класс или школу.</a:t>
            </a:r>
          </a:p>
          <a:p>
            <a:r>
              <a:rPr lang="ru-RU" dirty="0"/>
              <a:t>Если у ребенка проявляется посттравматический стрессовый синдром, потребуется помощь психолога.</a:t>
            </a:r>
          </a:p>
          <a:p>
            <a:r>
              <a:rPr lang="ru-RU" dirty="0"/>
              <a:t>Нельзя игнорировать настроение ребенка и пускать ситуацию на самотек, поддержите ребенка, похвалите за то, что он сказал правду и не скрыл ее.</a:t>
            </a:r>
          </a:p>
        </p:txBody>
      </p:sp>
      <p:pic>
        <p:nvPicPr>
          <p:cNvPr id="7170" name="Picture 2" descr="https://lolla.top/uploads/posts/2024-01/thumbs/1704899616_lolla-top-p-bulling-kartinki-dlya-prezentatsii-instagr-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343" y="426720"/>
            <a:ext cx="5499462" cy="5499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649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87539" y="1010195"/>
            <a:ext cx="2611981" cy="635516"/>
          </a:xfrm>
        </p:spPr>
        <p:txBody>
          <a:bodyPr/>
          <a:lstStyle/>
          <a:p>
            <a:endParaRPr lang="ru-RU" dirty="0"/>
          </a:p>
        </p:txBody>
      </p:sp>
      <p:sp>
        <p:nvSpPr>
          <p:cNvPr id="3" name="Объект 2"/>
          <p:cNvSpPr>
            <a:spLocks noGrp="1"/>
          </p:cNvSpPr>
          <p:nvPr>
            <p:ph idx="1"/>
          </p:nvPr>
        </p:nvSpPr>
        <p:spPr>
          <a:xfrm>
            <a:off x="296092" y="435429"/>
            <a:ext cx="6644640" cy="6017621"/>
          </a:xfrm>
        </p:spPr>
        <p:txBody>
          <a:bodyPr>
            <a:normAutofit fontScale="70000" lnSpcReduction="20000"/>
          </a:bodyPr>
          <a:lstStyle/>
          <a:p>
            <a:pPr algn="ctr"/>
            <a:r>
              <a:rPr lang="ru-RU" sz="2900" b="1" u="sng" dirty="0">
                <a:solidFill>
                  <a:schemeClr val="accent5">
                    <a:lumMod val="50000"/>
                  </a:schemeClr>
                </a:solidFill>
              </a:rPr>
              <a:t>Что делать родителям</a:t>
            </a:r>
          </a:p>
          <a:p>
            <a:r>
              <a:rPr lang="ru-RU" dirty="0"/>
              <a:t>        Как было отмечено ранее, в качестве жертвы часто выбирают детей застенчивых, чувствительных, которых легко вывести из себя, обидеть, задеть. Конечно, родители не могут научить ребенка чего-то не чувствовать, но можно научить его не показывать истинные чувства в ситуациях, когда это нужно.</a:t>
            </a:r>
          </a:p>
          <a:p>
            <a:r>
              <a:rPr lang="ru-RU" dirty="0"/>
              <a:t>         Объясните ребенку, что существует язык тела, именно на это обращают внимание окружающие. Нужно держать спину прямо, ходить уверенно, спокойно – это производит впечатление решительного человека, который уверен в </a:t>
            </a:r>
            <a:r>
              <a:rPr lang="ru-RU" dirty="0" smtClean="0"/>
              <a:t>себе и </a:t>
            </a:r>
            <a:r>
              <a:rPr lang="ru-RU" dirty="0"/>
              <a:t>своих поступках. Объясните ребенку, что нельзя опускать взгляд во время общения, не скрещивать руки и не держать их в карманах, исключить заискивающий тон.</a:t>
            </a:r>
            <a:br>
              <a:rPr lang="ru-RU" dirty="0"/>
            </a:br>
            <a:r>
              <a:rPr lang="ru-RU" dirty="0"/>
              <a:t>Помогите обрести ребенку уверенность в том, что он талантливый, способный, интересный. В этом случае он не так легко поверит агрессору и нападкам. Отдайте ребенка в спортивную секцию, на творческие курсы, подберите для него хобби, которое его заинтересует, отвлечет. Обязательно хвалите его за успехи, формируйте у ребенка здоровую самооценку.</a:t>
            </a:r>
          </a:p>
        </p:txBody>
      </p:sp>
      <p:pic>
        <p:nvPicPr>
          <p:cNvPr id="8200" name="Picture 8" descr="https://tacon.ru/wp-content/uploads/5/f/e/5fe977599ac4c864e83b58517028efa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2651" y="718120"/>
            <a:ext cx="5129349" cy="3718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4114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04658" y="1123616"/>
            <a:ext cx="2472645" cy="792271"/>
          </a:xfrm>
        </p:spPr>
        <p:txBody>
          <a:bodyPr/>
          <a:lstStyle/>
          <a:p>
            <a:endParaRPr lang="ru-RU" dirty="0"/>
          </a:p>
        </p:txBody>
      </p:sp>
      <p:sp>
        <p:nvSpPr>
          <p:cNvPr id="3" name="Объект 2"/>
          <p:cNvSpPr>
            <a:spLocks noGrp="1"/>
          </p:cNvSpPr>
          <p:nvPr>
            <p:ph idx="1"/>
          </p:nvPr>
        </p:nvSpPr>
        <p:spPr>
          <a:xfrm>
            <a:off x="478971" y="95794"/>
            <a:ext cx="6766559" cy="6470469"/>
          </a:xfrm>
        </p:spPr>
        <p:txBody>
          <a:bodyPr>
            <a:normAutofit fontScale="70000" lnSpcReduction="20000"/>
          </a:bodyPr>
          <a:lstStyle/>
          <a:p>
            <a:pPr algn="ctr"/>
            <a:r>
              <a:rPr lang="ru-RU" b="1" u="sng" dirty="0">
                <a:solidFill>
                  <a:schemeClr val="accent5">
                    <a:lumMod val="50000"/>
                  </a:schemeClr>
                </a:solidFill>
              </a:rPr>
              <a:t>Что делать учителю</a:t>
            </a:r>
          </a:p>
          <a:p>
            <a:r>
              <a:rPr lang="ru-RU" dirty="0"/>
              <a:t>     Прежде всего, нельзя игнорировать такую ситуацию, к ней необходимо отнестись особенно внимательно. Психологи рекомендуют поступить следующим образом.</a:t>
            </a:r>
          </a:p>
          <a:p>
            <a:r>
              <a:rPr lang="ru-RU" dirty="0"/>
              <a:t>Обязательно поговорите с детьми, объясните, что травля – это недостойно и недопустимо, расскажите, что испытывают жертвы, ни в коем случае не вступайте в пререкания с агрессором, максимально честно ответьте на все вопросы.</a:t>
            </a:r>
          </a:p>
          <a:p>
            <a:r>
              <a:rPr lang="ru-RU" dirty="0"/>
              <a:t>Аналогичную беседу проведите с родителями. Донесите до них важность ситуации, ведь сами дети вряд ли расскажут взрослым о том, что происходит.</a:t>
            </a:r>
          </a:p>
          <a:p>
            <a:r>
              <a:rPr lang="ru-RU" dirty="0"/>
              <a:t>Привлеките школьного психолога – он обязательно должен знать о происходящем. Он может помочь справиться с ситуацией.</a:t>
            </a:r>
          </a:p>
          <a:p>
            <a:r>
              <a:rPr lang="ru-RU" dirty="0"/>
              <a:t>Поставьте в известность администрацию школы.</a:t>
            </a:r>
          </a:p>
          <a:p>
            <a:r>
              <a:rPr lang="ru-RU" dirty="0"/>
              <a:t>Учитель в школе должен стать другом для ребенка, поскольку дома его поддерживают родители, а в школе такой защитой должен стать педагог. Это добавит уверенности ребенку.</a:t>
            </a:r>
          </a:p>
          <a:p>
            <a:endParaRPr lang="ru-RU" dirty="0"/>
          </a:p>
        </p:txBody>
      </p:sp>
      <p:pic>
        <p:nvPicPr>
          <p:cNvPr id="9218" name="Picture 2" descr="https://gas-kvas.com/uploads/posts/2023-02/1677045600_gas-kvas-com-p-risunki-na-temu-pedagogika-1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5530" y="792481"/>
            <a:ext cx="4921340" cy="3518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694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379131" y="4545873"/>
            <a:ext cx="1288868" cy="772445"/>
          </a:xfrm>
        </p:spPr>
        <p:txBody>
          <a:bodyPr/>
          <a:lstStyle/>
          <a:p>
            <a:endParaRPr lang="ru-RU" dirty="0"/>
          </a:p>
        </p:txBody>
      </p:sp>
      <p:sp>
        <p:nvSpPr>
          <p:cNvPr id="3" name="Подзаголовок 2"/>
          <p:cNvSpPr>
            <a:spLocks noGrp="1"/>
          </p:cNvSpPr>
          <p:nvPr>
            <p:ph type="subTitle" idx="1"/>
          </p:nvPr>
        </p:nvSpPr>
        <p:spPr>
          <a:xfrm>
            <a:off x="287382" y="243840"/>
            <a:ext cx="6775269" cy="5695405"/>
          </a:xfrm>
        </p:spPr>
        <p:txBody>
          <a:bodyPr>
            <a:normAutofit fontScale="25000" lnSpcReduction="20000"/>
          </a:bodyPr>
          <a:lstStyle/>
          <a:p>
            <a:pPr algn="ctr"/>
            <a:r>
              <a:rPr lang="ru-RU" sz="8000" b="1" u="sng" dirty="0">
                <a:solidFill>
                  <a:srgbClr val="002060"/>
                </a:solidFill>
              </a:rPr>
              <a:t>Что делать ребенку</a:t>
            </a:r>
          </a:p>
          <a:p>
            <a:r>
              <a:rPr lang="ru-RU" dirty="0">
                <a:solidFill>
                  <a:schemeClr val="tx1"/>
                </a:solidFill>
              </a:rPr>
              <a:t>      </a:t>
            </a:r>
            <a:r>
              <a:rPr lang="ru-RU" sz="5500" dirty="0" smtClean="0">
                <a:solidFill>
                  <a:schemeClr val="tx1"/>
                </a:solidFill>
                <a:latin typeface="Times New Roman" panose="02020603050405020304" pitchFamily="18" charset="0"/>
                <a:cs typeface="Times New Roman" panose="02020603050405020304" pitchFamily="18" charset="0"/>
              </a:rPr>
              <a:t>Игнорируйте </a:t>
            </a:r>
            <a:r>
              <a:rPr lang="ru-RU" sz="5500" dirty="0">
                <a:solidFill>
                  <a:schemeClr val="tx1"/>
                </a:solidFill>
                <a:latin typeface="Times New Roman" panose="02020603050405020304" pitchFamily="18" charset="0"/>
                <a:cs typeface="Times New Roman" panose="02020603050405020304" pitchFamily="18" charset="0"/>
              </a:rPr>
              <a:t>агрессора, иногда это срабатывает – обидчик переключается на другого человека.</a:t>
            </a:r>
          </a:p>
          <a:p>
            <a:r>
              <a:rPr lang="ru-RU" sz="5500" dirty="0">
                <a:solidFill>
                  <a:schemeClr val="tx1"/>
                </a:solidFill>
                <a:latin typeface="Times New Roman" panose="02020603050405020304" pitchFamily="18" charset="0"/>
                <a:cs typeface="Times New Roman" panose="02020603050405020304" pitchFamily="18" charset="0"/>
              </a:rPr>
              <a:t>Найдите друзей – в численности ваше превосходство, общайтесь только с теми, с кем вам комфортно. Проводите больше времени именно с ними, во время обедов, на переменках.</a:t>
            </a:r>
          </a:p>
          <a:p>
            <a:r>
              <a:rPr lang="ru-RU" sz="5500" dirty="0">
                <a:solidFill>
                  <a:schemeClr val="tx1"/>
                </a:solidFill>
                <a:latin typeface="Times New Roman" panose="02020603050405020304" pitchFamily="18" charset="0"/>
                <a:cs typeface="Times New Roman" panose="02020603050405020304" pitchFamily="18" charset="0"/>
              </a:rPr>
              <a:t>Знакомьтесь с новыми людьми, с которыми у вас схожие интересы. Расширяйте круг общения.</a:t>
            </a:r>
          </a:p>
          <a:p>
            <a:r>
              <a:rPr lang="ru-RU" sz="5500" dirty="0">
                <a:solidFill>
                  <a:schemeClr val="tx1"/>
                </a:solidFill>
                <a:latin typeface="Times New Roman" panose="02020603050405020304" pitchFamily="18" charset="0"/>
                <a:cs typeface="Times New Roman" panose="02020603050405020304" pitchFamily="18" charset="0"/>
              </a:rPr>
              <a:t>Не бойтесь говорить о проблеме – расскажите о ней друзьям, родителям, психологу. Так гораздо проще бороться с трудностями, страхом, отчаянием, а также контролировать эмоции.</a:t>
            </a:r>
          </a:p>
          <a:p>
            <a:r>
              <a:rPr lang="ru-RU" sz="5500" dirty="0">
                <a:solidFill>
                  <a:schemeClr val="tx1"/>
                </a:solidFill>
                <a:latin typeface="Times New Roman" panose="02020603050405020304" pitchFamily="18" charset="0"/>
                <a:cs typeface="Times New Roman" panose="02020603050405020304" pitchFamily="18" charset="0"/>
              </a:rPr>
              <a:t>Учитесь постоять за себя, старайтесь не давать себя в обиду. Как правило, агрессор выбирает в жертву человека, который не в состоянии дать отпор. Подготовьте несколько моделей поведения на случай, когда на вас будут нападать.</a:t>
            </a:r>
          </a:p>
          <a:p>
            <a:r>
              <a:rPr lang="ru-RU" sz="5500" dirty="0">
                <a:solidFill>
                  <a:schemeClr val="tx1"/>
                </a:solidFill>
                <a:latin typeface="Times New Roman" panose="02020603050405020304" pitchFamily="18" charset="0"/>
                <a:cs typeface="Times New Roman" panose="02020603050405020304" pitchFamily="18" charset="0"/>
              </a:rPr>
              <a:t>Любое авторитетное лицо, которому вы доверяете, должно вмешаться и быть в курсе ситуации.</a:t>
            </a:r>
          </a:p>
          <a:p>
            <a:r>
              <a:rPr lang="ru-RU" sz="5500" dirty="0">
                <a:solidFill>
                  <a:schemeClr val="tx1"/>
                </a:solidFill>
                <a:latin typeface="Times New Roman" panose="02020603050405020304" pitchFamily="18" charset="0"/>
                <a:cs typeface="Times New Roman" panose="02020603050405020304" pitchFamily="18" charset="0"/>
              </a:rPr>
              <a:t>       Учитесь уверенности в себе, это отпугивает агрессоров, которые всегда хотят самоутвердиться за счет более слабых. Не думайте, что единственная причина издевательств – вы сами. Часто на такое поведение агрессоров толкают проблемы в семье и таким образом они снимают эмоциональное напряжение.</a:t>
            </a:r>
          </a:p>
        </p:txBody>
      </p:sp>
      <p:pic>
        <p:nvPicPr>
          <p:cNvPr id="10242" name="Picture 2" descr="https://detkisuper.ru/wp-content/uploads/3/1/4/314a6092ddeeff4413b5df8571145752.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1028" y="1365566"/>
            <a:ext cx="4934404" cy="3451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2474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05098" y="470262"/>
            <a:ext cx="6165668" cy="6087291"/>
          </a:xfrm>
        </p:spPr>
        <p:txBody>
          <a:bodyPr>
            <a:normAutofit fontScale="55000" lnSpcReduction="20000"/>
          </a:bodyPr>
          <a:lstStyle/>
          <a:p>
            <a:pPr algn="ctr"/>
            <a:r>
              <a:rPr lang="ru-RU" sz="2900" b="1" u="sng" dirty="0">
                <a:solidFill>
                  <a:srgbClr val="002060"/>
                </a:solidFill>
              </a:rPr>
              <a:t>Что делать, если твой ребенок </a:t>
            </a:r>
            <a:r>
              <a:rPr lang="ru-RU" sz="2900" b="1" u="sng" dirty="0" err="1">
                <a:solidFill>
                  <a:srgbClr val="002060"/>
                </a:solidFill>
              </a:rPr>
              <a:t>буллер</a:t>
            </a:r>
            <a:endParaRPr lang="ru-RU" sz="2900" b="1" u="sng" dirty="0">
              <a:solidFill>
                <a:srgbClr val="002060"/>
              </a:solidFill>
            </a:endParaRPr>
          </a:p>
          <a:p>
            <a:r>
              <a:rPr lang="ru-RU" dirty="0"/>
              <a:t>      </a:t>
            </a:r>
            <a:r>
              <a:rPr lang="ru-RU" sz="2500" dirty="0">
                <a:latin typeface="Times New Roman" panose="02020603050405020304" pitchFamily="18" charset="0"/>
                <a:cs typeface="Times New Roman" panose="02020603050405020304" pitchFamily="18" charset="0"/>
              </a:rPr>
              <a:t>Ребенок-</a:t>
            </a:r>
            <a:r>
              <a:rPr lang="ru-RU" sz="2500" dirty="0" err="1">
                <a:latin typeface="Times New Roman" panose="02020603050405020304" pitchFamily="18" charset="0"/>
                <a:cs typeface="Times New Roman" panose="02020603050405020304" pitchFamily="18" charset="0"/>
              </a:rPr>
              <a:t>буллер</a:t>
            </a:r>
            <a:r>
              <a:rPr lang="ru-RU" sz="2500" dirty="0">
                <a:latin typeface="Times New Roman" panose="02020603050405020304" pitchFamily="18" charset="0"/>
                <a:cs typeface="Times New Roman" panose="02020603050405020304" pitchFamily="18" charset="0"/>
              </a:rPr>
              <a:t> – это серьезная психологическая проблема не только для окружающих, но и для родителей этого ребенка. Прежде всего, нужно понять – откуда взялась такая агрессия, с чем связано такое поведение. Это может быть влияние грубой, жестокой модели поведения в семье, друзей, информационного поля. Если родители грубо выражаются, могут ударить животное, ребенок повторяет это поведение, для него это норма. Если так поступают родители, которые для него авторитет, значит, также может поступить и он.</a:t>
            </a:r>
          </a:p>
          <a:p>
            <a:r>
              <a:rPr lang="ru-RU" sz="2500" dirty="0">
                <a:latin typeface="Times New Roman" panose="02020603050405020304" pitchFamily="18" charset="0"/>
                <a:cs typeface="Times New Roman" panose="02020603050405020304" pitchFamily="18" charset="0"/>
              </a:rPr>
              <a:t>       Начните с формирования здорового микроклимата дома, больше позитива, доброжелательности, решайте конфликты мягко. Покажите ребенку на собственном примере – как нужно поступать в конфликтных ситуациях, общаться.</a:t>
            </a:r>
          </a:p>
          <a:p>
            <a:r>
              <a:rPr lang="ru-RU" sz="2500" dirty="0">
                <a:latin typeface="Times New Roman" panose="02020603050405020304" pitchFamily="18" charset="0"/>
                <a:cs typeface="Times New Roman" panose="02020603050405020304" pitchFamily="18" charset="0"/>
              </a:rPr>
              <a:t>       Приглашайте друзей ребенка чаще в гости, наблюдайте за ними, но делайте это ненавязчиво, слушайте, какие темы они обсуждают, о чем говорят, как выражают мысли. Отслеживайте, какие сериалы и мультфильмы смотрит ребенок, какие книги читает, в каких социальных сетях бывает. Направьте агрессию ребенка в мирное русло – найдите для него хобби, спортивное увлечение, чаще гуляйте с ним, предлагайте успокаивающие занятия. Организуйте в доме место, где ребенок сможет побыть один и отдохнуть или может быть выплеснуть энергию.</a:t>
            </a:r>
          </a:p>
          <a:p>
            <a:r>
              <a:rPr lang="ru-RU" sz="2500" dirty="0">
                <a:latin typeface="Times New Roman" panose="02020603050405020304" pitchFamily="18" charset="0"/>
                <a:cs typeface="Times New Roman" panose="02020603050405020304" pitchFamily="18" charset="0"/>
              </a:rPr>
              <a:t>        Если стал известен факт </a:t>
            </a:r>
            <a:r>
              <a:rPr lang="ru-RU" sz="2500" dirty="0" err="1">
                <a:latin typeface="Times New Roman" panose="02020603050405020304" pitchFamily="18" charset="0"/>
                <a:cs typeface="Times New Roman" panose="02020603050405020304" pitchFamily="18" charset="0"/>
              </a:rPr>
              <a:t>буллинга</a:t>
            </a:r>
            <a:r>
              <a:rPr lang="ru-RU" sz="2500" dirty="0">
                <a:latin typeface="Times New Roman" panose="02020603050405020304" pitchFamily="18" charset="0"/>
                <a:cs typeface="Times New Roman" panose="02020603050405020304" pitchFamily="18" charset="0"/>
              </a:rPr>
              <a:t> со стороны вашего ребенка, сразу пресеките это, выскажите свою четкую позицию, что вы не одобряете этого. От родителей должен поступить однозначный сигнал – насилие недопустимо.</a:t>
            </a:r>
          </a:p>
          <a:p>
            <a:endParaRPr lang="ru-RU" dirty="0"/>
          </a:p>
        </p:txBody>
      </p:sp>
      <p:pic>
        <p:nvPicPr>
          <p:cNvPr id="11266" name="Picture 2" descr="https://i.ytimg.com/vi/wuRaoU-KLHs/maxresdefau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4011" y="348344"/>
            <a:ext cx="5590903" cy="33005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9377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77050" y="244050"/>
            <a:ext cx="4214949" cy="531013"/>
          </a:xfrm>
        </p:spPr>
        <p:txBody>
          <a:bodyPr>
            <a:normAutofit fontScale="90000"/>
          </a:bodyPr>
          <a:lstStyle/>
          <a:p>
            <a:endParaRPr lang="ru-RU" u="sng" dirty="0"/>
          </a:p>
        </p:txBody>
      </p:sp>
      <p:sp>
        <p:nvSpPr>
          <p:cNvPr id="3" name="Объект 2"/>
          <p:cNvSpPr>
            <a:spLocks noGrp="1"/>
          </p:cNvSpPr>
          <p:nvPr>
            <p:ph idx="1"/>
          </p:nvPr>
        </p:nvSpPr>
        <p:spPr>
          <a:xfrm>
            <a:off x="348344" y="365760"/>
            <a:ext cx="4911633" cy="6061166"/>
          </a:xfrm>
        </p:spPr>
        <p:txBody>
          <a:bodyPr/>
          <a:lstStyle/>
          <a:p>
            <a:pPr algn="ctr"/>
            <a:r>
              <a:rPr lang="ru-RU" b="1" u="sng" dirty="0" err="1">
                <a:solidFill>
                  <a:srgbClr val="002060"/>
                </a:solidFill>
              </a:rPr>
              <a:t>Буллинг</a:t>
            </a:r>
            <a:r>
              <a:rPr lang="ru-RU" b="1" u="sng" dirty="0">
                <a:solidFill>
                  <a:srgbClr val="002060"/>
                </a:solidFill>
              </a:rPr>
              <a:t> и ответственность</a:t>
            </a:r>
            <a:endParaRPr lang="ru-RU" u="sng" dirty="0">
              <a:solidFill>
                <a:srgbClr val="002060"/>
              </a:solidFill>
            </a:endParaRPr>
          </a:p>
          <a:p>
            <a:r>
              <a:rPr lang="ru-RU" dirty="0"/>
              <a:t>       Сложнее всего привлечь к ответственности детей младше 14 лет, в этом случае ответственность возлагается на родителей. После 14 лет для агрессора наступает криминальная ответственность, но лишь по некоторым статьям Уголовного кодекса. А вот с 16 лет ребенка можно привлечь к ответственности в полной мере. </a:t>
            </a:r>
          </a:p>
          <a:p>
            <a:endParaRPr lang="ru-RU" dirty="0"/>
          </a:p>
        </p:txBody>
      </p:sp>
      <p:pic>
        <p:nvPicPr>
          <p:cNvPr id="12290" name="Picture 2" descr="https://school3-kirovskoe.ucoz.net/_pu/1/8617275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1" y="244050"/>
            <a:ext cx="7010400" cy="6365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4123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1268890" y="374677"/>
            <a:ext cx="923109" cy="618099"/>
          </a:xfrm>
        </p:spPr>
        <p:txBody>
          <a:bodyPr/>
          <a:lstStyle/>
          <a:p>
            <a:endParaRPr lang="ru-RU" dirty="0"/>
          </a:p>
        </p:txBody>
      </p:sp>
      <p:sp>
        <p:nvSpPr>
          <p:cNvPr id="2" name="Объект 1"/>
          <p:cNvSpPr>
            <a:spLocks noGrp="1"/>
          </p:cNvSpPr>
          <p:nvPr>
            <p:ph idx="1"/>
          </p:nvPr>
        </p:nvSpPr>
        <p:spPr>
          <a:xfrm>
            <a:off x="409305" y="496390"/>
            <a:ext cx="5758414" cy="5939244"/>
          </a:xfrm>
        </p:spPr>
        <p:txBody>
          <a:bodyPr>
            <a:normAutofit fontScale="40000" lnSpcReduction="20000"/>
          </a:bodyPr>
          <a:lstStyle/>
          <a:p>
            <a:pPr algn="ctr"/>
            <a:r>
              <a:rPr lang="ru-RU" sz="4400" b="1" u="sng" dirty="0">
                <a:solidFill>
                  <a:srgbClr val="002060"/>
                </a:solidFill>
                <a:latin typeface="Times New Roman" panose="02020603050405020304" pitchFamily="18" charset="0"/>
                <a:cs typeface="Times New Roman" panose="02020603050405020304" pitchFamily="18" charset="0"/>
              </a:rPr>
              <a:t>Опросник Д. </a:t>
            </a:r>
            <a:r>
              <a:rPr lang="ru-RU" sz="4400" b="1" u="sng" dirty="0" err="1">
                <a:solidFill>
                  <a:srgbClr val="002060"/>
                </a:solidFill>
                <a:latin typeface="Times New Roman" panose="02020603050405020304" pitchFamily="18" charset="0"/>
                <a:cs typeface="Times New Roman" panose="02020603050405020304" pitchFamily="18" charset="0"/>
              </a:rPr>
              <a:t>Олвеуса</a:t>
            </a:r>
            <a:r>
              <a:rPr lang="ru-RU" sz="4400" b="1" u="sng" dirty="0">
                <a:solidFill>
                  <a:srgbClr val="002060"/>
                </a:solidFill>
                <a:latin typeface="Times New Roman" panose="02020603050405020304" pitchFamily="18" charset="0"/>
                <a:cs typeface="Times New Roman" panose="02020603050405020304" pitchFamily="18" charset="0"/>
              </a:rPr>
              <a:t> «</a:t>
            </a:r>
            <a:r>
              <a:rPr lang="ru-RU" sz="4400" b="1" u="sng" dirty="0" err="1">
                <a:solidFill>
                  <a:srgbClr val="002060"/>
                </a:solidFill>
                <a:latin typeface="Times New Roman" panose="02020603050405020304" pitchFamily="18" charset="0"/>
                <a:cs typeface="Times New Roman" panose="02020603050405020304" pitchFamily="18" charset="0"/>
              </a:rPr>
              <a:t>Буллинг</a:t>
            </a:r>
            <a:r>
              <a:rPr lang="ru-RU" sz="4400" b="1" u="sng" dirty="0">
                <a:solidFill>
                  <a:srgbClr val="002060"/>
                </a:solidFill>
                <a:latin typeface="Times New Roman" panose="02020603050405020304" pitchFamily="18" charset="0"/>
                <a:cs typeface="Times New Roman" panose="02020603050405020304" pitchFamily="18" charset="0"/>
              </a:rPr>
              <a:t>»</a:t>
            </a:r>
            <a:endParaRPr lang="ru-RU" sz="4400" u="sng" dirty="0">
              <a:solidFill>
                <a:srgbClr val="002060"/>
              </a:solidFill>
              <a:latin typeface="Times New Roman" panose="02020603050405020304" pitchFamily="18" charset="0"/>
              <a:cs typeface="Times New Roman" panose="02020603050405020304" pitchFamily="18" charset="0"/>
            </a:endParaRPr>
          </a:p>
          <a:p>
            <a:r>
              <a:rPr lang="ru-RU" sz="4400" b="1" dirty="0">
                <a:latin typeface="Times New Roman" panose="02020603050405020304" pitchFamily="18" charset="0"/>
                <a:cs typeface="Times New Roman" panose="02020603050405020304" pitchFamily="18" charset="0"/>
              </a:rPr>
              <a:t>Цель:</a:t>
            </a:r>
            <a:r>
              <a:rPr lang="ru-RU" sz="4400" dirty="0">
                <a:latin typeface="Times New Roman" panose="02020603050405020304" pitchFamily="18" charset="0"/>
                <a:cs typeface="Times New Roman" panose="02020603050405020304" pitchFamily="18" charset="0"/>
              </a:rPr>
              <a:t> Выявление распространенности и специфики </a:t>
            </a:r>
            <a:r>
              <a:rPr lang="ru-RU" sz="4400" dirty="0" err="1">
                <a:latin typeface="Times New Roman" panose="02020603050405020304" pitchFamily="18" charset="0"/>
                <a:cs typeface="Times New Roman" panose="02020603050405020304" pitchFamily="18" charset="0"/>
              </a:rPr>
              <a:t>буллинга</a:t>
            </a:r>
            <a:r>
              <a:rPr lang="ru-RU" sz="4400" dirty="0">
                <a:latin typeface="Times New Roman" panose="02020603050405020304" pitchFamily="18" charset="0"/>
                <a:cs typeface="Times New Roman" panose="02020603050405020304" pitchFamily="18" charset="0"/>
              </a:rPr>
              <a:t> в образовательной среде.</a:t>
            </a:r>
          </a:p>
          <a:p>
            <a:r>
              <a:rPr lang="ru-RU" sz="4400" b="1" dirty="0">
                <a:latin typeface="Times New Roman" panose="02020603050405020304" pitchFamily="18" charset="0"/>
                <a:cs typeface="Times New Roman" panose="02020603050405020304" pitchFamily="18" charset="0"/>
              </a:rPr>
              <a:t>Описание:</a:t>
            </a:r>
            <a:r>
              <a:rPr lang="ru-RU" sz="4400" dirty="0">
                <a:latin typeface="Times New Roman" panose="02020603050405020304" pitchFamily="18" charset="0"/>
                <a:cs typeface="Times New Roman" panose="02020603050405020304" pitchFamily="18" charset="0"/>
              </a:rPr>
              <a:t> Измеряет два отдельных аспекта: проявления </a:t>
            </a:r>
            <a:r>
              <a:rPr lang="ru-RU" sz="4400" dirty="0" err="1">
                <a:latin typeface="Times New Roman" panose="02020603050405020304" pitchFamily="18" charset="0"/>
                <a:cs typeface="Times New Roman" panose="02020603050405020304" pitchFamily="18" charset="0"/>
              </a:rPr>
              <a:t>буллинга</a:t>
            </a:r>
            <a:r>
              <a:rPr lang="ru-RU" sz="4400" dirty="0">
                <a:latin typeface="Times New Roman" panose="02020603050405020304" pitchFamily="18" charset="0"/>
                <a:cs typeface="Times New Roman" panose="02020603050405020304" pitchFamily="18" charset="0"/>
              </a:rPr>
              <a:t> и подверженность ему.</a:t>
            </a:r>
          </a:p>
          <a:p>
            <a:r>
              <a:rPr lang="ru-RU" sz="4400" b="1" dirty="0">
                <a:latin typeface="Times New Roman" panose="02020603050405020304" pitchFamily="18" charset="0"/>
                <a:cs typeface="Times New Roman" panose="02020603050405020304" pitchFamily="18" charset="0"/>
              </a:rPr>
              <a:t>Прямой активный </a:t>
            </a:r>
            <a:r>
              <a:rPr lang="ru-RU" sz="4400" b="1" dirty="0" err="1">
                <a:latin typeface="Times New Roman" panose="02020603050405020304" pitchFamily="18" charset="0"/>
                <a:cs typeface="Times New Roman" panose="02020603050405020304" pitchFamily="18" charset="0"/>
              </a:rPr>
              <a:t>буллинг</a:t>
            </a:r>
            <a:r>
              <a:rPr lang="ru-RU" sz="4400" dirty="0">
                <a:latin typeface="Times New Roman" panose="02020603050405020304" pitchFamily="18" charset="0"/>
                <a:cs typeface="Times New Roman" panose="02020603050405020304" pitchFamily="18" charset="0"/>
              </a:rPr>
              <a:t> – проявления физической (умышленные толчки, удары, пинки, побои, нанесение иных телесных повреждений, кража или порча вещей, обидные жесты) и вербальной (оскорбления, угрозы, запугивание) агрессии;</a:t>
            </a:r>
          </a:p>
          <a:p>
            <a:r>
              <a:rPr lang="ru-RU" sz="4400" b="1" dirty="0">
                <a:latin typeface="Times New Roman" panose="02020603050405020304" pitchFamily="18" charset="0"/>
                <a:cs typeface="Times New Roman" panose="02020603050405020304" pitchFamily="18" charset="0"/>
              </a:rPr>
              <a:t>Косвенный активный </a:t>
            </a:r>
            <a:r>
              <a:rPr lang="ru-RU" sz="4400" b="1" dirty="0" err="1">
                <a:latin typeface="Times New Roman" panose="02020603050405020304" pitchFamily="18" charset="0"/>
                <a:cs typeface="Times New Roman" panose="02020603050405020304" pitchFamily="18" charset="0"/>
              </a:rPr>
              <a:t>буллинг</a:t>
            </a:r>
            <a:r>
              <a:rPr lang="ru-RU" sz="4400" dirty="0">
                <a:latin typeface="Times New Roman" panose="02020603050405020304" pitchFamily="18" charset="0"/>
                <a:cs typeface="Times New Roman" panose="02020603050405020304" pitchFamily="18" charset="0"/>
              </a:rPr>
              <a:t> – проявления изоляции (социальной депривации): сплетни, заговоры, бойкоты, игнорирование просьб;</a:t>
            </a:r>
          </a:p>
          <a:p>
            <a:r>
              <a:rPr lang="ru-RU" sz="4400" b="1" dirty="0">
                <a:latin typeface="Times New Roman" panose="02020603050405020304" pitchFamily="18" charset="0"/>
                <a:cs typeface="Times New Roman" panose="02020603050405020304" pitchFamily="18" charset="0"/>
              </a:rPr>
              <a:t>Прямой пассивный </a:t>
            </a:r>
            <a:r>
              <a:rPr lang="ru-RU" sz="4400" b="1" dirty="0" err="1">
                <a:latin typeface="Times New Roman" panose="02020603050405020304" pitchFamily="18" charset="0"/>
                <a:cs typeface="Times New Roman" panose="02020603050405020304" pitchFamily="18" charset="0"/>
              </a:rPr>
              <a:t>буллинг</a:t>
            </a:r>
            <a:r>
              <a:rPr lang="ru-RU" sz="4400" b="1" dirty="0">
                <a:latin typeface="Times New Roman" panose="02020603050405020304" pitchFamily="18" charset="0"/>
                <a:cs typeface="Times New Roman" panose="02020603050405020304" pitchFamily="18" charset="0"/>
              </a:rPr>
              <a:t> (</a:t>
            </a:r>
            <a:r>
              <a:rPr lang="ru-RU" sz="4400" b="1" dirty="0" err="1">
                <a:latin typeface="Times New Roman" panose="02020603050405020304" pitchFamily="18" charset="0"/>
                <a:cs typeface="Times New Roman" panose="02020603050405020304" pitchFamily="18" charset="0"/>
              </a:rPr>
              <a:t>виктимизация</a:t>
            </a:r>
            <a:r>
              <a:rPr lang="ru-RU" sz="4400" b="1" dirty="0">
                <a:latin typeface="Times New Roman" panose="02020603050405020304" pitchFamily="18" charset="0"/>
                <a:cs typeface="Times New Roman" panose="02020603050405020304" pitchFamily="18" charset="0"/>
              </a:rPr>
              <a:t>)</a:t>
            </a:r>
            <a:r>
              <a:rPr lang="ru-RU" sz="4400" dirty="0">
                <a:latin typeface="Times New Roman" panose="02020603050405020304" pitchFamily="18" charset="0"/>
                <a:cs typeface="Times New Roman" panose="02020603050405020304" pitchFamily="18" charset="0"/>
              </a:rPr>
              <a:t> – подверженность физической и вербальной агрессии;</a:t>
            </a:r>
          </a:p>
          <a:p>
            <a:r>
              <a:rPr lang="ru-RU" sz="4400" b="1" dirty="0">
                <a:latin typeface="Times New Roman" panose="02020603050405020304" pitchFamily="18" charset="0"/>
                <a:cs typeface="Times New Roman" panose="02020603050405020304" pitchFamily="18" charset="0"/>
              </a:rPr>
              <a:t>Косвенная </a:t>
            </a:r>
            <a:r>
              <a:rPr lang="ru-RU" sz="4400" b="1" dirty="0" err="1">
                <a:latin typeface="Times New Roman" panose="02020603050405020304" pitchFamily="18" charset="0"/>
                <a:cs typeface="Times New Roman" panose="02020603050405020304" pitchFamily="18" charset="0"/>
              </a:rPr>
              <a:t>виктимизация</a:t>
            </a:r>
            <a:r>
              <a:rPr lang="ru-RU" sz="4400" b="1" dirty="0">
                <a:latin typeface="Times New Roman" panose="02020603050405020304" pitchFamily="18" charset="0"/>
                <a:cs typeface="Times New Roman" panose="02020603050405020304" pitchFamily="18" charset="0"/>
              </a:rPr>
              <a:t> (косвенный пассивный </a:t>
            </a:r>
            <a:r>
              <a:rPr lang="ru-RU" sz="4400" b="1" dirty="0" err="1">
                <a:latin typeface="Times New Roman" panose="02020603050405020304" pitchFamily="18" charset="0"/>
                <a:cs typeface="Times New Roman" panose="02020603050405020304" pitchFamily="18" charset="0"/>
              </a:rPr>
              <a:t>буллинг</a:t>
            </a:r>
            <a:r>
              <a:rPr lang="ru-RU" sz="4400" b="1" dirty="0">
                <a:latin typeface="Times New Roman" panose="02020603050405020304" pitchFamily="18" charset="0"/>
                <a:cs typeface="Times New Roman" panose="02020603050405020304" pitchFamily="18" charset="0"/>
              </a:rPr>
              <a:t>)</a:t>
            </a:r>
            <a:r>
              <a:rPr lang="ru-RU" sz="4400" dirty="0">
                <a:latin typeface="Times New Roman" panose="02020603050405020304" pitchFamily="18" charset="0"/>
                <a:cs typeface="Times New Roman" panose="02020603050405020304" pitchFamily="18" charset="0"/>
              </a:rPr>
              <a:t> - подверженность социальной депривации.</a:t>
            </a:r>
          </a:p>
          <a:p>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2732711988"/>
              </p:ext>
            </p:extLst>
          </p:nvPr>
        </p:nvGraphicFramePr>
        <p:xfrm>
          <a:off x="6167720" y="374676"/>
          <a:ext cx="5818094" cy="6220974"/>
        </p:xfrm>
        <a:graphic>
          <a:graphicData uri="http://schemas.openxmlformats.org/drawingml/2006/table">
            <a:tbl>
              <a:tblPr/>
              <a:tblGrid>
                <a:gridCol w="1402544">
                  <a:extLst>
                    <a:ext uri="{9D8B030D-6E8A-4147-A177-3AD203B41FA5}">
                      <a16:colId xmlns:a16="http://schemas.microsoft.com/office/drawing/2014/main" xmlns="" val="3161448445"/>
                    </a:ext>
                  </a:extLst>
                </a:gridCol>
                <a:gridCol w="875974">
                  <a:extLst>
                    <a:ext uri="{9D8B030D-6E8A-4147-A177-3AD203B41FA5}">
                      <a16:colId xmlns:a16="http://schemas.microsoft.com/office/drawing/2014/main" xmlns="" val="3256159345"/>
                    </a:ext>
                  </a:extLst>
                </a:gridCol>
                <a:gridCol w="861212">
                  <a:extLst>
                    <a:ext uri="{9D8B030D-6E8A-4147-A177-3AD203B41FA5}">
                      <a16:colId xmlns:a16="http://schemas.microsoft.com/office/drawing/2014/main" xmlns="" val="3347848883"/>
                    </a:ext>
                  </a:extLst>
                </a:gridCol>
                <a:gridCol w="869822">
                  <a:extLst>
                    <a:ext uri="{9D8B030D-6E8A-4147-A177-3AD203B41FA5}">
                      <a16:colId xmlns:a16="http://schemas.microsoft.com/office/drawing/2014/main" xmlns="" val="1454758706"/>
                    </a:ext>
                  </a:extLst>
                </a:gridCol>
                <a:gridCol w="904271">
                  <a:extLst>
                    <a:ext uri="{9D8B030D-6E8A-4147-A177-3AD203B41FA5}">
                      <a16:colId xmlns:a16="http://schemas.microsoft.com/office/drawing/2014/main" xmlns="" val="3169438527"/>
                    </a:ext>
                  </a:extLst>
                </a:gridCol>
                <a:gridCol w="904271">
                  <a:extLst>
                    <a:ext uri="{9D8B030D-6E8A-4147-A177-3AD203B41FA5}">
                      <a16:colId xmlns:a16="http://schemas.microsoft.com/office/drawing/2014/main" xmlns="" val="3771895124"/>
                    </a:ext>
                  </a:extLst>
                </a:gridCol>
              </a:tblGrid>
              <a:tr h="311580">
                <a:tc>
                  <a:txBody>
                    <a:bodyPr/>
                    <a:lstStyle/>
                    <a:p>
                      <a:endParaRPr lang="ru-RU" sz="900"/>
                    </a:p>
                  </a:txBody>
                  <a:tcPr marL="45101" marR="45101" marT="22551" marB="22551">
                    <a:lnB w="12700" cap="flat" cmpd="sng" algn="ctr">
                      <a:solidFill>
                        <a:srgbClr val="000000"/>
                      </a:solidFill>
                      <a:prstDash val="solid"/>
                      <a:round/>
                      <a:headEnd type="none" w="med" len="med"/>
                      <a:tailEnd type="none" w="med" len="med"/>
                    </a:lnB>
                  </a:tcPr>
                </a:tc>
                <a:tc>
                  <a:txBody>
                    <a:bodyPr/>
                    <a:lstStyle/>
                    <a:p>
                      <a:endParaRPr lang="ru-RU" sz="900"/>
                    </a:p>
                  </a:txBody>
                  <a:tcPr marL="45101" marR="45101" marT="22551" marB="22551">
                    <a:lnB w="12700" cap="flat" cmpd="sng" algn="ctr">
                      <a:solidFill>
                        <a:srgbClr val="000000"/>
                      </a:solidFill>
                      <a:prstDash val="solid"/>
                      <a:round/>
                      <a:headEnd type="none" w="med" len="med"/>
                      <a:tailEnd type="none" w="med" len="med"/>
                    </a:lnB>
                  </a:tcPr>
                </a:tc>
                <a:tc>
                  <a:txBody>
                    <a:bodyPr/>
                    <a:lstStyle/>
                    <a:p>
                      <a:endParaRPr lang="ru-RU" sz="900"/>
                    </a:p>
                  </a:txBody>
                  <a:tcPr marL="45101" marR="45101" marT="22551" marB="22551">
                    <a:lnB w="12700" cap="flat" cmpd="sng" algn="ctr">
                      <a:solidFill>
                        <a:srgbClr val="000000"/>
                      </a:solidFill>
                      <a:prstDash val="solid"/>
                      <a:round/>
                      <a:headEnd type="none" w="med" len="med"/>
                      <a:tailEnd type="none" w="med" len="med"/>
                    </a:lnB>
                  </a:tcPr>
                </a:tc>
                <a:tc>
                  <a:txBody>
                    <a:bodyPr/>
                    <a:lstStyle/>
                    <a:p>
                      <a:endParaRPr lang="ru-RU" sz="900"/>
                    </a:p>
                  </a:txBody>
                  <a:tcPr marL="45101" marR="45101" marT="22551" marB="22551">
                    <a:lnB w="12700" cap="flat" cmpd="sng" algn="ctr">
                      <a:solidFill>
                        <a:srgbClr val="000000"/>
                      </a:solidFill>
                      <a:prstDash val="solid"/>
                      <a:round/>
                      <a:headEnd type="none" w="med" len="med"/>
                      <a:tailEnd type="none" w="med" len="med"/>
                    </a:lnB>
                  </a:tcPr>
                </a:tc>
                <a:tc>
                  <a:txBody>
                    <a:bodyPr/>
                    <a:lstStyle/>
                    <a:p>
                      <a:endParaRPr lang="ru-RU" sz="900"/>
                    </a:p>
                  </a:txBody>
                  <a:tcPr marL="45101" marR="45101" marT="22551" marB="22551">
                    <a:lnB w="12700" cap="flat" cmpd="sng" algn="ctr">
                      <a:solidFill>
                        <a:srgbClr val="000000"/>
                      </a:solidFill>
                      <a:prstDash val="solid"/>
                      <a:round/>
                      <a:headEnd type="none" w="med" len="med"/>
                      <a:tailEnd type="none" w="med" len="med"/>
                    </a:lnB>
                  </a:tcPr>
                </a:tc>
                <a:tc>
                  <a:txBody>
                    <a:bodyPr/>
                    <a:lstStyle/>
                    <a:p>
                      <a:endParaRPr lang="ru-RU" sz="900"/>
                    </a:p>
                  </a:txBody>
                  <a:tcPr marL="45101" marR="45101" marT="22551" marB="22551"/>
                </a:tc>
                <a:extLst>
                  <a:ext uri="{0D108BD9-81ED-4DB2-BD59-A6C34878D82A}">
                    <a16:rowId xmlns:a16="http://schemas.microsoft.com/office/drawing/2014/main" xmlns="" val="2152156984"/>
                  </a:ext>
                </a:extLst>
              </a:tr>
              <a:tr h="501160">
                <a:tc>
                  <a:txBody>
                    <a:bodyPr/>
                    <a:lstStyle/>
                    <a:p>
                      <a:pPr algn="l" fontAlgn="t"/>
                      <a:r>
                        <a:rPr lang="ru-RU" sz="1050" b="0" i="0" u="none" strike="noStrike">
                          <a:solidFill>
                            <a:srgbClr val="000000"/>
                          </a:solidFill>
                          <a:effectLst/>
                          <a:latin typeface="Times New Roman" panose="02020603050405020304" pitchFamily="18" charset="0"/>
                          <a:cs typeface="Times New Roman" panose="02020603050405020304" pitchFamily="18" charset="0"/>
                        </a:rPr>
                        <a:t/>
                      </a:r>
                      <a:br>
                        <a:rPr lang="ru-RU" sz="1050" b="0" i="0" u="none" strike="noStrike">
                          <a:solidFill>
                            <a:srgbClr val="000000"/>
                          </a:solidFill>
                          <a:effectLst/>
                          <a:latin typeface="Times New Roman" panose="02020603050405020304" pitchFamily="18" charset="0"/>
                          <a:cs typeface="Times New Roman" panose="02020603050405020304" pitchFamily="18" charset="0"/>
                        </a:rPr>
                      </a:br>
                      <a:r>
                        <a:rPr lang="ru-RU" sz="1050" b="0" i="0" u="none" strike="noStrike">
                          <a:solidFill>
                            <a:srgbClr val="000000"/>
                          </a:solidFill>
                          <a:effectLst/>
                          <a:latin typeface="Times New Roman" panose="02020603050405020304" pitchFamily="18" charset="0"/>
                          <a:cs typeface="Times New Roman" panose="02020603050405020304" pitchFamily="18" charset="0"/>
                        </a:rPr>
                        <a:t>Никогда не было</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ru-RU" sz="1050" b="0" i="0" u="none" strike="noStrike">
                          <a:solidFill>
                            <a:srgbClr val="000000"/>
                          </a:solidFill>
                          <a:effectLst/>
                          <a:latin typeface="Times New Roman" panose="02020603050405020304" pitchFamily="18" charset="0"/>
                          <a:cs typeface="Times New Roman" panose="02020603050405020304" pitchFamily="18" charset="0"/>
                        </a:rPr>
                        <a:t>Было раз или два</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ru-RU" sz="1050" b="0" i="0" u="none" strike="noStrike">
                          <a:solidFill>
                            <a:srgbClr val="000000"/>
                          </a:solidFill>
                          <a:effectLst/>
                          <a:latin typeface="Times New Roman" panose="02020603050405020304" pitchFamily="18" charset="0"/>
                          <a:cs typeface="Times New Roman" panose="02020603050405020304" pitchFamily="18" charset="0"/>
                        </a:rPr>
                        <a:t>Бывает иногда</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ru-RU" sz="1050" b="0" i="0" u="none" strike="noStrike">
                          <a:solidFill>
                            <a:srgbClr val="000000"/>
                          </a:solidFill>
                          <a:effectLst/>
                          <a:latin typeface="Times New Roman" panose="02020603050405020304" pitchFamily="18" charset="0"/>
                          <a:cs typeface="Times New Roman" panose="02020603050405020304" pitchFamily="18" charset="0"/>
                        </a:rPr>
                        <a:t>Бывает раз в неделю</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ru-RU" sz="1050" b="0" i="0" u="none" strike="noStrike">
                          <a:solidFill>
                            <a:srgbClr val="000000"/>
                          </a:solidFill>
                          <a:effectLst/>
                          <a:latin typeface="Times New Roman" panose="02020603050405020304" pitchFamily="18" charset="0"/>
                          <a:cs typeface="Times New Roman" panose="02020603050405020304" pitchFamily="18" charset="0"/>
                        </a:rPr>
                        <a:t>Бывает несколько раз в неделю</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ru-RU" sz="1050">
                        <a:latin typeface="Times New Roman" panose="02020603050405020304" pitchFamily="18" charset="0"/>
                        <a:cs typeface="Times New Roman" panose="02020603050405020304" pitchFamily="18" charset="0"/>
                      </a:endParaRPr>
                    </a:p>
                  </a:txBody>
                  <a:tcPr marL="45101" marR="45101" marT="22551" marB="22551">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77338752"/>
                  </a:ext>
                </a:extLst>
              </a:tr>
              <a:tr h="218454">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1. я кого-то обозвал</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029253753"/>
                  </a:ext>
                </a:extLst>
              </a:tr>
              <a:tr h="501160">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2. я с кем-то специально не разговаривал</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06034618"/>
                  </a:ext>
                </a:extLst>
              </a:tr>
              <a:tr h="696054">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3. я нанес  комуло физический вред, например, толкнул или дарил</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45304407"/>
                  </a:ext>
                </a:extLst>
              </a:tr>
              <a:tr h="359807">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4. я распространял о ком-то сплетни.</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865840811"/>
                  </a:ext>
                </a:extLst>
              </a:tr>
              <a:tr h="218454">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5. я угрожал</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529509665"/>
                  </a:ext>
                </a:extLst>
              </a:tr>
              <a:tr h="359807">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6. я украл или испортил чьи-то вещи</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626971150"/>
                  </a:ext>
                </a:extLst>
              </a:tr>
              <a:tr h="218454">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7. меня обзывали</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70125365"/>
                  </a:ext>
                </a:extLst>
              </a:tr>
              <a:tr h="501160">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8. обо мне распространяли сплетни</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20665878"/>
                  </a:ext>
                </a:extLst>
              </a:tr>
              <a:tr h="642513">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9. никто не хочет сидеть со мной или проводить свободное время</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71691553"/>
                  </a:ext>
                </a:extLst>
              </a:tr>
              <a:tr h="359807">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10. у меня украли вещи</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61349184"/>
                  </a:ext>
                </a:extLst>
              </a:tr>
              <a:tr h="501160">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11. мне нанесли физический вред (ударили, толкнули)</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751045371"/>
                  </a:ext>
                </a:extLst>
              </a:tr>
              <a:tr h="359807">
                <a:tc>
                  <a:txBody>
                    <a:bodyPr/>
                    <a:lstStyle/>
                    <a:p>
                      <a:pPr algn="l" fontAlgn="ctr"/>
                      <a:r>
                        <a:rPr lang="ru-RU" sz="1050" b="0" i="0" u="none" strike="noStrike">
                          <a:solidFill>
                            <a:srgbClr val="000000"/>
                          </a:solidFill>
                          <a:effectLst/>
                          <a:latin typeface="Times New Roman" panose="02020603050405020304" pitchFamily="18" charset="0"/>
                          <a:cs typeface="Times New Roman" panose="02020603050405020304" pitchFamily="18" charset="0"/>
                        </a:rPr>
                        <a:t>12. никто не говорит со мной</a:t>
                      </a:r>
                      <a:endParaRPr lang="ru-RU" sz="105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956204251"/>
                  </a:ext>
                </a:extLst>
              </a:tr>
              <a:tr h="311580">
                <a:tc>
                  <a:txBody>
                    <a:bodyPr/>
                    <a:lstStyle/>
                    <a:p>
                      <a:pPr algn="l" fontAlgn="ctr"/>
                      <a:r>
                        <a:rPr lang="ru-RU" sz="1050" b="0" i="0" u="none" strike="noStrike" dirty="0">
                          <a:solidFill>
                            <a:srgbClr val="000000"/>
                          </a:solidFill>
                          <a:effectLst/>
                          <a:latin typeface="Times New Roman" panose="02020603050405020304" pitchFamily="18" charset="0"/>
                          <a:cs typeface="Times New Roman" panose="02020603050405020304" pitchFamily="18" charset="0"/>
                        </a:rPr>
                        <a:t>13. мне угрожали</a:t>
                      </a:r>
                      <a:endParaRPr lang="ru-RU" sz="1050" dirty="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ase"/>
                      <a:endParaRPr lang="ru-RU" sz="105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fontAlgn="t"/>
                      <a:endParaRPr lang="ru-RU" sz="1050" dirty="0">
                        <a:effectLst/>
                        <a:latin typeface="Times New Roman" panose="02020603050405020304" pitchFamily="18" charset="0"/>
                        <a:cs typeface="Times New Roman" panose="02020603050405020304" pitchFamily="18" charset="0"/>
                      </a:endParaRPr>
                    </a:p>
                  </a:txBody>
                  <a:tcPr marL="33826" marR="33826" marT="22551" marB="2255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638072011"/>
                  </a:ext>
                </a:extLst>
              </a:tr>
            </a:tbl>
          </a:graphicData>
        </a:graphic>
      </p:graphicFrame>
      <p:sp>
        <p:nvSpPr>
          <p:cNvPr id="7" name="Rectangle 2"/>
          <p:cNvSpPr>
            <a:spLocks noChangeArrowheads="1"/>
          </p:cNvSpPr>
          <p:nvPr/>
        </p:nvSpPr>
        <p:spPr bwMode="auto">
          <a:xfrm>
            <a:off x="4629795" y="902758"/>
            <a:ext cx="1708945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Arial" panose="020B0604020202020204" pitchFamily="34" charset="0"/>
              </a:rPr>
              <a:t/>
            </a:r>
            <a:br>
              <a:rPr kumimoji="0" lang="ru-RU" altLang="ru-RU" sz="1800" b="0" i="0" u="none" strike="noStrike" cap="none" normalizeH="0" baseline="0" smtClean="0">
                <a:ln>
                  <a:noFill/>
                </a:ln>
                <a:solidFill>
                  <a:schemeClr val="tx1"/>
                </a:solidFill>
                <a:effectLst/>
                <a:latin typeface="Arial" panose="020B0604020202020204" pitchFamily="34" charset="0"/>
              </a:rPr>
            </a:b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08329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3333" y="505307"/>
            <a:ext cx="9905998" cy="2194350"/>
          </a:xfrm>
        </p:spPr>
        <p:txBody>
          <a:bodyPr>
            <a:normAutofit/>
          </a:bodyPr>
          <a:lstStyle/>
          <a:p>
            <a:pPr algn="ctr"/>
            <a:r>
              <a:rPr lang="ru-RU" b="1" u="sng" dirty="0" smtClean="0">
                <a:solidFill>
                  <a:srgbClr val="002060"/>
                </a:solidFill>
              </a:rPr>
              <a:t>С любой трудностью можно справиться, если обратиться за помощью!!!</a:t>
            </a:r>
            <a:endParaRPr lang="ru-RU" b="1" u="sng" dirty="0">
              <a:solidFill>
                <a:srgbClr val="002060"/>
              </a:solidFill>
            </a:endParaRPr>
          </a:p>
        </p:txBody>
      </p:sp>
      <p:pic>
        <p:nvPicPr>
          <p:cNvPr id="13314" name="Picture 2" descr="https://gas-kvas.com/grafic/uploads/posts/2023-10/1696447016_gas-kvas-com-p-kartinki-shkolnikov-3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38129" y="2249488"/>
            <a:ext cx="5312568" cy="3541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881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045619" y="77145"/>
            <a:ext cx="9905998" cy="45719"/>
          </a:xfrm>
        </p:spPr>
        <p:txBody>
          <a:bodyPr>
            <a:normAutofit fontScale="90000"/>
          </a:bodyPr>
          <a:lstStyle/>
          <a:p>
            <a:endParaRPr lang="ru-RU" u="sng" dirty="0"/>
          </a:p>
        </p:txBody>
      </p:sp>
      <p:sp>
        <p:nvSpPr>
          <p:cNvPr id="3" name="Объект 2"/>
          <p:cNvSpPr>
            <a:spLocks noGrp="1"/>
          </p:cNvSpPr>
          <p:nvPr>
            <p:ph idx="1"/>
          </p:nvPr>
        </p:nvSpPr>
        <p:spPr>
          <a:xfrm>
            <a:off x="478972" y="687977"/>
            <a:ext cx="6278879" cy="5103224"/>
          </a:xfrm>
        </p:spPr>
        <p:txBody>
          <a:bodyPr/>
          <a:lstStyle/>
          <a:p>
            <a:pPr marL="0" indent="0">
              <a:buNone/>
            </a:pPr>
            <a:r>
              <a:rPr lang="ru-RU" sz="3200" b="1" u="sng" dirty="0" err="1">
                <a:solidFill>
                  <a:srgbClr val="002060"/>
                </a:solidFill>
                <a:latin typeface="Times New Roman" panose="02020603050405020304" pitchFamily="18" charset="0"/>
                <a:cs typeface="Times New Roman" panose="02020603050405020304" pitchFamily="18" charset="0"/>
              </a:rPr>
              <a:t>Буллинг</a:t>
            </a:r>
            <a:r>
              <a:rPr lang="ru-RU" sz="3200" b="1" u="sng" dirty="0">
                <a:solidFill>
                  <a:srgbClr val="002060"/>
                </a:solidFill>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(от английского </a:t>
            </a:r>
            <a:r>
              <a:rPr lang="ru-RU" sz="3200" dirty="0" err="1">
                <a:latin typeface="Times New Roman" panose="02020603050405020304" pitchFamily="18" charset="0"/>
                <a:cs typeface="Times New Roman" panose="02020603050405020304" pitchFamily="18" charset="0"/>
              </a:rPr>
              <a:t>bullying</a:t>
            </a:r>
            <a:r>
              <a:rPr lang="ru-RU" sz="3200" dirty="0">
                <a:latin typeface="Times New Roman" panose="02020603050405020304" pitchFamily="18" charset="0"/>
                <a:cs typeface="Times New Roman" panose="02020603050405020304" pitchFamily="18" charset="0"/>
              </a:rPr>
              <a:t> — «запугивание», «издевательство», «травля») — это </a:t>
            </a:r>
            <a:r>
              <a:rPr lang="ru-RU" sz="3200" b="1" dirty="0">
                <a:latin typeface="Times New Roman" panose="02020603050405020304" pitchFamily="18" charset="0"/>
                <a:cs typeface="Times New Roman" panose="02020603050405020304" pitchFamily="18" charset="0"/>
              </a:rPr>
              <a:t>систематические </a:t>
            </a:r>
            <a:r>
              <a:rPr lang="ru-RU" sz="3200" dirty="0">
                <a:latin typeface="Times New Roman" panose="02020603050405020304" pitchFamily="18" charset="0"/>
                <a:cs typeface="Times New Roman" panose="02020603050405020304" pitchFamily="18" charset="0"/>
              </a:rPr>
              <a:t>акты агрессии (словесной, психологической или физической), направленные против одной или нескольких жертв.</a:t>
            </a:r>
            <a:r>
              <a:rPr lang="ru-RU" dirty="0"/>
              <a:t> </a:t>
            </a:r>
          </a:p>
        </p:txBody>
      </p:sp>
      <p:pic>
        <p:nvPicPr>
          <p:cNvPr id="1026" name="Picture 2" descr="https://gas-kvas.com/uploads/posts/2023-01/1674058042_gas-kvas-com-p-risunok-na-temu-bulling-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7851" y="0"/>
            <a:ext cx="5219610" cy="34758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api.rbsmi.ru/attachments/d8f043c625ebf6cf63088a2d4bdd1969ce5c86e3/store/crop/0/0/700/458/1600/0/0/37822c64ee08c2e000d1f2d987c935e1c2c2e549bfa9e5434b9667ce9bee/8807fa5f884188a12195f26a9c1e901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7851" y="3318641"/>
            <a:ext cx="5274363" cy="3451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708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2738" y="139151"/>
            <a:ext cx="9905998" cy="45719"/>
          </a:xfrm>
        </p:spPr>
        <p:txBody>
          <a:bodyPr>
            <a:normAutofit fontScale="90000"/>
          </a:bodyPr>
          <a:lstStyle/>
          <a:p>
            <a:endParaRPr lang="ru-RU" dirty="0"/>
          </a:p>
        </p:txBody>
      </p:sp>
      <p:sp>
        <p:nvSpPr>
          <p:cNvPr id="3" name="Объект 2"/>
          <p:cNvSpPr>
            <a:spLocks noGrp="1"/>
          </p:cNvSpPr>
          <p:nvPr>
            <p:ph idx="1"/>
          </p:nvPr>
        </p:nvSpPr>
        <p:spPr>
          <a:xfrm>
            <a:off x="531223" y="412376"/>
            <a:ext cx="5188259" cy="5648790"/>
          </a:xfrm>
        </p:spPr>
        <p:txBody>
          <a:bodyPr>
            <a:normAutofit fontScale="92500" lnSpcReduction="20000"/>
          </a:bodyPr>
          <a:lstStyle/>
          <a:p>
            <a:pPr fontAlgn="base"/>
            <a:endParaRPr lang="ru-RU" b="1" smtClean="0">
              <a:solidFill>
                <a:srgbClr val="002060"/>
              </a:solidFill>
            </a:endParaRPr>
          </a:p>
          <a:p>
            <a:pPr fontAlgn="base"/>
            <a:r>
              <a:rPr lang="ru-RU" b="1" smtClean="0">
                <a:solidFill>
                  <a:srgbClr val="002060"/>
                </a:solidFill>
              </a:rPr>
              <a:t>Буллинг</a:t>
            </a:r>
            <a:r>
              <a:rPr lang="ru-RU" dirty="0" smtClean="0"/>
              <a:t> </a:t>
            </a:r>
            <a:r>
              <a:rPr lang="ru-RU" dirty="0"/>
              <a:t>может встречаться </a:t>
            </a:r>
            <a:r>
              <a:rPr lang="ru-RU" b="1" dirty="0"/>
              <a:t>в любых закрытых </a:t>
            </a:r>
            <a:r>
              <a:rPr lang="ru-RU" b="1" dirty="0" smtClean="0"/>
              <a:t>сообществах</a:t>
            </a:r>
            <a:r>
              <a:rPr lang="ru-RU" dirty="0" smtClean="0"/>
              <a:t>. </a:t>
            </a:r>
            <a:r>
              <a:rPr lang="ru-RU" dirty="0"/>
              <a:t>Также существует </a:t>
            </a:r>
            <a:r>
              <a:rPr lang="ru-RU" b="1" dirty="0" err="1">
                <a:solidFill>
                  <a:srgbClr val="002060"/>
                </a:solidFill>
              </a:rPr>
              <a:t>кибербуллинг</a:t>
            </a:r>
            <a:r>
              <a:rPr lang="ru-RU" dirty="0"/>
              <a:t>, при котором травля происходит в интернете (часто — малознакомыми или анонимными агрессорами).</a:t>
            </a:r>
          </a:p>
          <a:p>
            <a:pPr fontAlgn="base"/>
            <a:r>
              <a:rPr lang="ru-RU" b="1" dirty="0">
                <a:solidFill>
                  <a:srgbClr val="002060"/>
                </a:solidFill>
              </a:rPr>
              <a:t>Но чаще всего </a:t>
            </a:r>
            <a:r>
              <a:rPr lang="ru-RU" b="1" dirty="0" err="1" smtClean="0">
                <a:solidFill>
                  <a:srgbClr val="002060"/>
                </a:solidFill>
              </a:rPr>
              <a:t>буллинг</a:t>
            </a:r>
            <a:r>
              <a:rPr lang="ru-RU" b="1" dirty="0">
                <a:solidFill>
                  <a:srgbClr val="002060"/>
                </a:solidFill>
              </a:rPr>
              <a:t> </a:t>
            </a:r>
            <a:r>
              <a:rPr lang="ru-RU" b="1" dirty="0" smtClean="0">
                <a:solidFill>
                  <a:srgbClr val="002060"/>
                </a:solidFill>
              </a:rPr>
              <a:t>происходит </a:t>
            </a:r>
            <a:r>
              <a:rPr lang="ru-RU" b="1" dirty="0">
                <a:solidFill>
                  <a:srgbClr val="002060"/>
                </a:solidFill>
              </a:rPr>
              <a:t>в школе. </a:t>
            </a:r>
            <a:r>
              <a:rPr lang="ru-RU" dirty="0"/>
              <a:t>По </a:t>
            </a:r>
            <a:r>
              <a:rPr lang="ru-RU" dirty="0" smtClean="0"/>
              <a:t>данным</a:t>
            </a:r>
            <a:r>
              <a:rPr lang="ru-RU" dirty="0"/>
              <a:t> уполномоченного по правам ребёнка при президенте России Анны Кузнецовой, каждый второй ребёнок в России так или иначе сталкивается с </a:t>
            </a:r>
            <a:r>
              <a:rPr lang="ru-RU" dirty="0" err="1"/>
              <a:t>буллингом</a:t>
            </a:r>
            <a:r>
              <a:rPr lang="ru-RU" dirty="0"/>
              <a:t>.</a:t>
            </a:r>
          </a:p>
          <a:p>
            <a:endParaRPr lang="ru-RU" dirty="0"/>
          </a:p>
        </p:txBody>
      </p:sp>
      <p:pic>
        <p:nvPicPr>
          <p:cNvPr id="2054" name="Picture 6" descr="http://ic.pics.livejournal.com/olegmakarenko.ru/12791732/2022718/2022718_origina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5966" y="0"/>
            <a:ext cx="5826034" cy="334844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s://gas-kvas.com/uploads/posts/2023-01/1674058049_gas-kvas-com-p-risunok-na-temu-bulling-2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5967" y="3348446"/>
            <a:ext cx="5826034" cy="34164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5959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48640" y="470262"/>
            <a:ext cx="6496594" cy="6113417"/>
          </a:xfrm>
        </p:spPr>
        <p:txBody>
          <a:bodyPr>
            <a:normAutofit fontScale="70000" lnSpcReduction="20000"/>
          </a:bodyPr>
          <a:lstStyle/>
          <a:p>
            <a:pPr marL="0" indent="0" algn="ctr" fontAlgn="base">
              <a:buNone/>
            </a:pPr>
            <a:r>
              <a:rPr lang="ru-RU" b="1" u="sng" dirty="0">
                <a:solidFill>
                  <a:schemeClr val="accent5">
                    <a:lumMod val="50000"/>
                  </a:schemeClr>
                </a:solidFill>
              </a:rPr>
              <a:t>Как выглядит </a:t>
            </a:r>
            <a:r>
              <a:rPr lang="ru-RU" b="1" u="sng" dirty="0" err="1">
                <a:solidFill>
                  <a:schemeClr val="accent5">
                    <a:lumMod val="50000"/>
                  </a:schemeClr>
                </a:solidFill>
              </a:rPr>
              <a:t>буллинг</a:t>
            </a:r>
            <a:r>
              <a:rPr lang="ru-RU" b="1" u="sng" dirty="0">
                <a:solidFill>
                  <a:schemeClr val="accent5">
                    <a:lumMod val="50000"/>
                  </a:schemeClr>
                </a:solidFill>
              </a:rPr>
              <a:t> в школе?</a:t>
            </a:r>
          </a:p>
          <a:p>
            <a:pPr algn="ctr" fontAlgn="base"/>
            <a:r>
              <a:rPr lang="ru-RU" dirty="0" err="1"/>
              <a:t>Буллинг</a:t>
            </a:r>
            <a:r>
              <a:rPr lang="ru-RU" dirty="0"/>
              <a:t> может выглядеть самым разным образом, но в нём всегда есть три действующих лица:</a:t>
            </a:r>
          </a:p>
          <a:p>
            <a:pPr fontAlgn="base"/>
            <a:r>
              <a:rPr lang="ru-RU" b="1" u="sng" dirty="0">
                <a:solidFill>
                  <a:schemeClr val="accent5">
                    <a:lumMod val="50000"/>
                  </a:schemeClr>
                </a:solidFill>
              </a:rPr>
              <a:t>Агрессор</a:t>
            </a:r>
            <a:r>
              <a:rPr lang="ru-RU" u="sng" dirty="0">
                <a:solidFill>
                  <a:schemeClr val="accent5">
                    <a:lumMod val="50000"/>
                  </a:schemeClr>
                </a:solidFill>
              </a:rPr>
              <a:t> </a:t>
            </a:r>
            <a:r>
              <a:rPr lang="ru-RU" dirty="0"/>
              <a:t>— тот, кто инициирует насилие или подключается к нему.</a:t>
            </a:r>
          </a:p>
          <a:p>
            <a:pPr fontAlgn="base"/>
            <a:r>
              <a:rPr lang="ru-RU" b="1" u="sng" dirty="0">
                <a:solidFill>
                  <a:schemeClr val="accent5">
                    <a:lumMod val="50000"/>
                  </a:schemeClr>
                </a:solidFill>
              </a:rPr>
              <a:t>Жертва</a:t>
            </a:r>
            <a:r>
              <a:rPr lang="ru-RU" b="1" dirty="0"/>
              <a:t> —</a:t>
            </a:r>
            <a:r>
              <a:rPr lang="ru-RU" dirty="0"/>
              <a:t> тот, на кого направлено насилие.</a:t>
            </a:r>
          </a:p>
          <a:p>
            <a:pPr fontAlgn="base"/>
            <a:r>
              <a:rPr lang="ru-RU" b="1" u="sng" dirty="0">
                <a:solidFill>
                  <a:schemeClr val="accent5">
                    <a:lumMod val="50000"/>
                  </a:schemeClr>
                </a:solidFill>
              </a:rPr>
              <a:t>Наблюдатели </a:t>
            </a:r>
            <a:r>
              <a:rPr lang="ru-RU" dirty="0"/>
              <a:t>— те, кто не участвует в травле, но и не останавливает её.</a:t>
            </a:r>
          </a:p>
          <a:p>
            <a:pPr fontAlgn="base"/>
            <a:r>
              <a:rPr lang="ru-RU" b="1" u="sng" dirty="0">
                <a:solidFill>
                  <a:schemeClr val="accent5">
                    <a:lumMod val="50000"/>
                  </a:schemeClr>
                </a:solidFill>
              </a:rPr>
              <a:t>Цель агрессоров</a:t>
            </a:r>
            <a:r>
              <a:rPr lang="ru-RU" dirty="0"/>
              <a:t> — не один раз обидеть жертву, а изводить её системно, поэтому они выбирают непрямые формы агрессии, чаще всего — психологическое унижение, например:</a:t>
            </a:r>
          </a:p>
          <a:p>
            <a:pPr fontAlgn="base"/>
            <a:r>
              <a:rPr lang="ru-RU" dirty="0"/>
              <a:t>словесные оскорбления;</a:t>
            </a:r>
          </a:p>
          <a:p>
            <a:pPr fontAlgn="base"/>
            <a:r>
              <a:rPr lang="ru-RU" dirty="0"/>
              <a:t>используют изоляцию и бойкот (никто не хочет сидеть рядом с жертвой, общаться с ней);</a:t>
            </a:r>
          </a:p>
          <a:p>
            <a:pPr fontAlgn="base"/>
            <a:r>
              <a:rPr lang="ru-RU" dirty="0"/>
              <a:t>отбирают или портят вещи жертвы;</a:t>
            </a:r>
          </a:p>
          <a:p>
            <a:pPr fontAlgn="base"/>
            <a:r>
              <a:rPr lang="ru-RU" dirty="0"/>
              <a:t>заставляют совершать неприятные для жертвы действия;</a:t>
            </a:r>
          </a:p>
          <a:p>
            <a:pPr fontAlgn="base"/>
            <a:r>
              <a:rPr lang="ru-RU" dirty="0"/>
              <a:t>толкают жертву, кидают в неё предметы.</a:t>
            </a:r>
          </a:p>
          <a:p>
            <a:endParaRPr lang="ru-RU" dirty="0"/>
          </a:p>
        </p:txBody>
      </p:sp>
      <p:pic>
        <p:nvPicPr>
          <p:cNvPr id="1026" name="Picture 2" descr="https://blogger.googleusercontent.com/img/b/R29vZ2xl/AVvXsEhXDluWnFwe9HbQ_Q6Pfh2JCirKrJ2vTWMPkuqhGR3i3QQRW0rs4InaVV5I6xId_2u1E_NZOaRxAdWxTesSnYb70xE1XseKnUKhzuKjb4GwphLfWteYwZdtpU1J5us4WNqt0Y71TlK7-IL5rHHCqQ7TGB_A1K1aXVt_J5YvOa3bYKX7cT-om2NXE6nFMwQ/s1024/%D1%89%D1%89%D1%89%D1%8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5234" y="0"/>
            <a:ext cx="5146766" cy="3631474"/>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4" descr="https://www.roemahaura.com/wp-content/uploads/2019/04/1.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 name="AutoShape 6" descr="https://www.roemahaura.com/wp-content/uploads/2019/04/1.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32" name="Picture 8" descr="https://gas-kvas.com/uploads/posts/2023-01/1674044089_gas-kvas-com-p-risunki-na-temu-bulling-v-shkole-3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3468" y="3711388"/>
            <a:ext cx="5198532" cy="3160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2016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457237" y="8570215"/>
            <a:ext cx="1571491" cy="564935"/>
          </a:xfrm>
        </p:spPr>
        <p:txBody>
          <a:bodyPr>
            <a:normAutofit fontScale="90000"/>
          </a:bodyPr>
          <a:lstStyle/>
          <a:p>
            <a:endParaRPr lang="ru-RU" dirty="0"/>
          </a:p>
        </p:txBody>
      </p:sp>
      <p:sp>
        <p:nvSpPr>
          <p:cNvPr id="3" name="Объект 2"/>
          <p:cNvSpPr>
            <a:spLocks noGrp="1"/>
          </p:cNvSpPr>
          <p:nvPr>
            <p:ph idx="1"/>
          </p:nvPr>
        </p:nvSpPr>
        <p:spPr>
          <a:xfrm>
            <a:off x="505098" y="296091"/>
            <a:ext cx="6348548" cy="6122126"/>
          </a:xfrm>
        </p:spPr>
        <p:txBody>
          <a:bodyPr>
            <a:normAutofit fontScale="77500" lnSpcReduction="20000"/>
          </a:bodyPr>
          <a:lstStyle/>
          <a:p>
            <a:r>
              <a:rPr lang="ru-RU" sz="3100" b="1" u="sng" dirty="0">
                <a:solidFill>
                  <a:schemeClr val="accent5">
                    <a:lumMod val="50000"/>
                  </a:schemeClr>
                </a:solidFill>
              </a:rPr>
              <a:t>Как распознать </a:t>
            </a:r>
            <a:r>
              <a:rPr lang="ru-RU" sz="3100" b="1" u="sng" dirty="0" err="1" smtClean="0">
                <a:solidFill>
                  <a:schemeClr val="accent5">
                    <a:lumMod val="50000"/>
                  </a:schemeClr>
                </a:solidFill>
              </a:rPr>
              <a:t>буллинг</a:t>
            </a:r>
            <a:r>
              <a:rPr lang="ru-RU" sz="3100" b="1" u="sng" dirty="0" smtClean="0">
                <a:solidFill>
                  <a:schemeClr val="accent5">
                    <a:lumMod val="50000"/>
                  </a:schemeClr>
                </a:solidFill>
              </a:rPr>
              <a:t>:</a:t>
            </a:r>
          </a:p>
          <a:p>
            <a:r>
              <a:rPr lang="ru-RU" dirty="0"/>
              <a:t>        Для </a:t>
            </a:r>
            <a:r>
              <a:rPr lang="ru-RU" dirty="0" err="1"/>
              <a:t>буллинга</a:t>
            </a:r>
            <a:r>
              <a:rPr lang="ru-RU" dirty="0"/>
              <a:t> есть характерные симптомы, их ни в коем случае нельзя игнорировать, поскольку в будущем они могут трансформироваться в серьезные психологические проблемы:</a:t>
            </a:r>
          </a:p>
          <a:p>
            <a:r>
              <a:rPr lang="ru-RU" dirty="0"/>
              <a:t>ребенок отказывается идти в школу, ищет любую причину, чтобы прогулять;</a:t>
            </a:r>
          </a:p>
          <a:p>
            <a:r>
              <a:rPr lang="ru-RU" dirty="0"/>
              <a:t>из школы приходить в плохом, подавленном состоянии;</a:t>
            </a:r>
          </a:p>
          <a:p>
            <a:r>
              <a:rPr lang="ru-RU" dirty="0"/>
              <a:t>плачет без причины на это;</a:t>
            </a:r>
          </a:p>
          <a:p>
            <a:r>
              <a:rPr lang="ru-RU" dirty="0"/>
              <a:t>отказывается говорить об одноклассниках, событиях в школе;</a:t>
            </a:r>
          </a:p>
          <a:p>
            <a:r>
              <a:rPr lang="ru-RU" dirty="0"/>
              <a:t>теряется, когда нужно кому-то позвонить, чтобы узнать уроки;</a:t>
            </a:r>
          </a:p>
          <a:p>
            <a:r>
              <a:rPr lang="ru-RU" dirty="0"/>
              <a:t>ребенок выглядит одиноким, не посещает дни рождения других детей, вечеринки.</a:t>
            </a:r>
          </a:p>
        </p:txBody>
      </p:sp>
      <p:pic>
        <p:nvPicPr>
          <p:cNvPr id="2050" name="Picture 2" descr="https://storage.myseldon.com/news-pict-36/36EFACEC8EF12B0A7CB529EC518C549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5883" y="1398493"/>
            <a:ext cx="5245511" cy="3684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8510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62903" y="618518"/>
            <a:ext cx="884508" cy="1478570"/>
          </a:xfrm>
        </p:spPr>
        <p:txBody>
          <a:bodyPr/>
          <a:lstStyle/>
          <a:p>
            <a:endParaRPr lang="ru-RU" dirty="0"/>
          </a:p>
        </p:txBody>
      </p:sp>
      <p:sp>
        <p:nvSpPr>
          <p:cNvPr id="3" name="Объект 2"/>
          <p:cNvSpPr>
            <a:spLocks noGrp="1"/>
          </p:cNvSpPr>
          <p:nvPr>
            <p:ph idx="1"/>
          </p:nvPr>
        </p:nvSpPr>
        <p:spPr>
          <a:xfrm>
            <a:off x="200298" y="426929"/>
            <a:ext cx="5677988" cy="5441577"/>
          </a:xfrm>
        </p:spPr>
        <p:txBody>
          <a:bodyPr>
            <a:normAutofit fontScale="62500" lnSpcReduction="20000"/>
          </a:bodyPr>
          <a:lstStyle/>
          <a:p>
            <a:pPr algn="ctr"/>
            <a:r>
              <a:rPr lang="ru-RU" sz="5100" b="1" u="sng" dirty="0">
                <a:solidFill>
                  <a:schemeClr val="accent5">
                    <a:lumMod val="50000"/>
                  </a:schemeClr>
                </a:solidFill>
              </a:rPr>
              <a:t>Кто такой </a:t>
            </a:r>
            <a:r>
              <a:rPr lang="ru-RU" sz="5100" b="1" u="sng" dirty="0" err="1">
                <a:solidFill>
                  <a:schemeClr val="accent5">
                    <a:lumMod val="50000"/>
                  </a:schemeClr>
                </a:solidFill>
              </a:rPr>
              <a:t>буллер</a:t>
            </a:r>
            <a:endParaRPr lang="ru-RU" sz="5100" b="1" u="sng" dirty="0">
              <a:solidFill>
                <a:schemeClr val="accent5">
                  <a:lumMod val="50000"/>
                </a:schemeClr>
              </a:solidFill>
            </a:endParaRPr>
          </a:p>
          <a:p>
            <a:r>
              <a:rPr lang="ru-RU" dirty="0"/>
              <a:t>        Типичный агрессор или преследователь – это ребенок импульсивный, склонный </a:t>
            </a:r>
            <a:r>
              <a:rPr lang="ru-RU" dirty="0" err="1"/>
              <a:t>самоутверждаться</a:t>
            </a:r>
            <a:r>
              <a:rPr lang="ru-RU" dirty="0"/>
              <a:t> за счет более слабых. Такие дети нарочито открыто демонстрируют грубость, не проявляют сострадание, не подчиняются никаким правилам. Они кажутся одиночками, которым не хватает социальных навыков, но это ошибочное мнение. Зачастую такие дети находятся достаточно высоко относительно социальной лестницы, у них много сообщников. Кроме этого, такие дети обладают отлично развитым эмоциональным интеллектом, быстро и четко распознают эмоции других детей, это позволяет им управлять </a:t>
            </a:r>
            <a:r>
              <a:rPr lang="ru-RU" dirty="0" smtClean="0"/>
              <a:t>окружающими</a:t>
            </a:r>
            <a:r>
              <a:rPr lang="ru-RU" dirty="0"/>
              <a:t> </a:t>
            </a:r>
            <a:r>
              <a:rPr lang="ru-RU" dirty="0" smtClean="0"/>
              <a:t>и </a:t>
            </a:r>
            <a:r>
              <a:rPr lang="ru-RU" dirty="0"/>
              <a:t>даже взрослыми.   </a:t>
            </a:r>
          </a:p>
          <a:p>
            <a:r>
              <a:rPr lang="ru-RU" dirty="0"/>
              <a:t>        Статистика показывает, что 3% детей совмещают роль агрессора и жертвы. Они одновременно ведут себя агрессивно и при этом провоцируют других детей на агрессию. Их характеристики – </a:t>
            </a:r>
            <a:r>
              <a:rPr lang="ru-RU" dirty="0" err="1"/>
              <a:t>гиперактивность</a:t>
            </a:r>
            <a:r>
              <a:rPr lang="ru-RU" dirty="0"/>
              <a:t>, неуклюжесть, невысокий уровень самоконтроля, неспособность сосредоточиться на учебе, вспыльчивость.</a:t>
            </a:r>
          </a:p>
          <a:p>
            <a:endParaRPr lang="ru-RU" dirty="0"/>
          </a:p>
        </p:txBody>
      </p:sp>
      <p:pic>
        <p:nvPicPr>
          <p:cNvPr id="3074" name="Picture 2" descr="https://chips-journal.ru/files/review/2020-03-09/McJcnOYvKwj7ZBZMUzboNxDLFVHFKZ-A_3720_249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206" y="879775"/>
            <a:ext cx="6067185" cy="4383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638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11789" y="0"/>
            <a:ext cx="3780211" cy="1478570"/>
          </a:xfrm>
        </p:spPr>
        <p:txBody>
          <a:bodyPr>
            <a:normAutofit/>
          </a:bodyPr>
          <a:lstStyle/>
          <a:p>
            <a:pPr fontAlgn="base"/>
            <a:endParaRPr lang="ru-RU" sz="2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64777" y="421341"/>
            <a:ext cx="5997388" cy="5369860"/>
          </a:xfrm>
        </p:spPr>
        <p:txBody>
          <a:bodyPr>
            <a:normAutofit lnSpcReduction="10000"/>
          </a:bodyPr>
          <a:lstStyle/>
          <a:p>
            <a:pPr algn="ctr" fontAlgn="base"/>
            <a:r>
              <a:rPr lang="ru-RU" b="1" u="sng" dirty="0">
                <a:solidFill>
                  <a:schemeClr val="accent5">
                    <a:lumMod val="50000"/>
                  </a:schemeClr>
                </a:solidFill>
              </a:rPr>
              <a:t>Что делать, если ваш ребёнок столкнулся с </a:t>
            </a:r>
            <a:r>
              <a:rPr lang="ru-RU" b="1" u="sng" dirty="0" err="1">
                <a:solidFill>
                  <a:schemeClr val="accent5">
                    <a:lumMod val="50000"/>
                  </a:schemeClr>
                </a:solidFill>
              </a:rPr>
              <a:t>буллингом</a:t>
            </a:r>
            <a:r>
              <a:rPr lang="ru-RU" b="1" u="sng" dirty="0">
                <a:solidFill>
                  <a:schemeClr val="accent5">
                    <a:lumMod val="50000"/>
                  </a:schemeClr>
                </a:solidFill>
              </a:rPr>
              <a:t>?</a:t>
            </a:r>
          </a:p>
          <a:p>
            <a:pPr fontAlgn="base"/>
            <a:r>
              <a:rPr lang="ru-RU" b="1" dirty="0"/>
              <a:t>Не закрывать глаза на проблему</a:t>
            </a:r>
            <a:r>
              <a:rPr lang="ru-RU" dirty="0"/>
              <a:t>. Травля — это сложное социальное взаимодействие. Не стоит надеяться, что дети «сами разберутся».</a:t>
            </a:r>
          </a:p>
          <a:p>
            <a:pPr fontAlgn="base"/>
            <a:r>
              <a:rPr lang="ru-RU" b="1" dirty="0"/>
              <a:t>Поговорить с ребёнком о том, что происходит. </a:t>
            </a:r>
            <a:r>
              <a:rPr lang="ru-RU" dirty="0"/>
              <a:t>Показать, что вы его поддерживаете и готовы за него заступиться: «Я тебе верю», «Я с тобой», «Я помогу тебе, мы вместе со всем разберемся</a:t>
            </a:r>
            <a:r>
              <a:rPr lang="ru-RU" dirty="0" smtClean="0"/>
              <a:t>».</a:t>
            </a:r>
            <a:endParaRPr lang="ru-RU" dirty="0"/>
          </a:p>
        </p:txBody>
      </p:sp>
      <p:pic>
        <p:nvPicPr>
          <p:cNvPr id="4098" name="Picture 2" descr="https://papik.pro/uploads/posts/2023-01/1674275788_papik-pro-p-risunok-bulling-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462" y="348342"/>
            <a:ext cx="4880898" cy="5995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189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1482" y="1045239"/>
            <a:ext cx="3413169" cy="1478570"/>
          </a:xfrm>
        </p:spPr>
        <p:txBody>
          <a:bodyPr/>
          <a:lstStyle/>
          <a:p>
            <a:endParaRPr lang="ru-RU" dirty="0"/>
          </a:p>
        </p:txBody>
      </p:sp>
      <p:sp>
        <p:nvSpPr>
          <p:cNvPr id="3" name="Объект 2"/>
          <p:cNvSpPr>
            <a:spLocks noGrp="1"/>
          </p:cNvSpPr>
          <p:nvPr>
            <p:ph idx="1"/>
          </p:nvPr>
        </p:nvSpPr>
        <p:spPr>
          <a:xfrm>
            <a:off x="522514" y="383177"/>
            <a:ext cx="6043749" cy="6000206"/>
          </a:xfrm>
        </p:spPr>
        <p:txBody>
          <a:bodyPr>
            <a:normAutofit fontScale="92500" lnSpcReduction="20000"/>
          </a:bodyPr>
          <a:lstStyle/>
          <a:p>
            <a:pPr fontAlgn="base"/>
            <a:r>
              <a:rPr lang="ru-RU" b="1" dirty="0">
                <a:solidFill>
                  <a:schemeClr val="accent5">
                    <a:lumMod val="50000"/>
                  </a:schemeClr>
                </a:solidFill>
              </a:rPr>
              <a:t>Инициировать обсуждение проблемы</a:t>
            </a:r>
            <a:r>
              <a:rPr lang="ru-RU" dirty="0"/>
              <a:t>, но без обвинений («Куда смотрят родители», «Куда смотрит школа»), а в спокойном и продуктивном ключе: проблема существует, что мы все можем сделать, чтобы её решить</a:t>
            </a:r>
            <a:r>
              <a:rPr lang="ru-RU" dirty="0" smtClean="0"/>
              <a:t>?</a:t>
            </a:r>
          </a:p>
          <a:p>
            <a:pPr fontAlgn="base"/>
            <a:r>
              <a:rPr lang="ru-RU" b="1" dirty="0">
                <a:solidFill>
                  <a:schemeClr val="accent5">
                    <a:lumMod val="50000"/>
                  </a:schemeClr>
                </a:solidFill>
              </a:rPr>
              <a:t>Подключить к решению проблемы классного руководителя, директора школы, школьного психолога, других родителей</a:t>
            </a:r>
            <a:r>
              <a:rPr lang="ru-RU" b="1" dirty="0"/>
              <a:t> </a:t>
            </a:r>
            <a:r>
              <a:rPr lang="ru-RU" dirty="0"/>
              <a:t>(как родителей пострадавших, так и родителей агрессора). По </a:t>
            </a:r>
            <a:r>
              <a:rPr lang="ru-RU" dirty="0" smtClean="0"/>
              <a:t>закону, </a:t>
            </a:r>
            <a:r>
              <a:rPr lang="ru-RU" dirty="0"/>
              <a:t>в школе ученик имеет право на защиту от всех форм физического и психического насилия.</a:t>
            </a:r>
          </a:p>
          <a:p>
            <a:pPr fontAlgn="base"/>
            <a:r>
              <a:rPr lang="ru-RU" dirty="0"/>
              <a:t/>
            </a:r>
            <a:br>
              <a:rPr lang="ru-RU" dirty="0"/>
            </a:br>
            <a:endParaRPr lang="ru-RU" dirty="0"/>
          </a:p>
        </p:txBody>
      </p:sp>
      <p:sp>
        <p:nvSpPr>
          <p:cNvPr id="4" name="AutoShape 2" descr="https://www.rataufdraht.at/getmedia/cf3b8146-bae6-4e10-9f74-db8c43dad03c/Gewalt_GEwalt-in-er-Schule_SolStock_iStock.jpg?width=2000&amp;height=1125&amp;ext=.jpg"/>
          <p:cNvSpPr>
            <a:spLocks noChangeAspect="1" noChangeArrowheads="1"/>
          </p:cNvSpPr>
          <p:nvPr/>
        </p:nvSpPr>
        <p:spPr bwMode="auto">
          <a:xfrm>
            <a:off x="8371477" y="2850515"/>
            <a:ext cx="3524432" cy="352443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5126" name="Picture 6" descr="https://gas-kvas.com/uploads/posts/2023-01/1673976198_gas-kvas-com-p-risunki-na-temu-stop-bulling-4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6263" y="1136081"/>
            <a:ext cx="5329646" cy="3428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95691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87681" y="252548"/>
            <a:ext cx="6122126" cy="5965371"/>
          </a:xfrm>
        </p:spPr>
        <p:txBody>
          <a:bodyPr>
            <a:normAutofit fontScale="77500" lnSpcReduction="20000"/>
          </a:bodyPr>
          <a:lstStyle/>
          <a:p>
            <a:r>
              <a:rPr lang="ru-RU" b="1" dirty="0">
                <a:solidFill>
                  <a:schemeClr val="accent5">
                    <a:lumMod val="50000"/>
                  </a:schemeClr>
                </a:solidFill>
              </a:rPr>
              <a:t>Что делать, </a:t>
            </a:r>
            <a:r>
              <a:rPr lang="ru-RU" b="1" dirty="0" smtClean="0">
                <a:solidFill>
                  <a:schemeClr val="accent5">
                    <a:lumMod val="50000"/>
                  </a:schemeClr>
                </a:solidFill>
              </a:rPr>
              <a:t>если </a:t>
            </a:r>
            <a:r>
              <a:rPr lang="ru-RU" b="1" dirty="0">
                <a:solidFill>
                  <a:schemeClr val="accent5">
                    <a:lumMod val="50000"/>
                  </a:schemeClr>
                </a:solidFill>
              </a:rPr>
              <a:t>ребенок стал жертвой </a:t>
            </a:r>
            <a:r>
              <a:rPr lang="ru-RU" b="1" dirty="0" err="1">
                <a:solidFill>
                  <a:schemeClr val="accent5">
                    <a:lumMod val="50000"/>
                  </a:schemeClr>
                </a:solidFill>
              </a:rPr>
              <a:t>буллинга</a:t>
            </a:r>
            <a:endParaRPr lang="ru-RU" b="1" dirty="0">
              <a:solidFill>
                <a:schemeClr val="accent5">
                  <a:lumMod val="50000"/>
                </a:schemeClr>
              </a:solidFill>
            </a:endParaRPr>
          </a:p>
          <a:p>
            <a:r>
              <a:rPr lang="ru-RU" dirty="0"/>
              <a:t>         Родители должны понимать, что далеко не каждый ребенок может найти в себе силы рассказать родителям о происходящем в школе. Чем старше ребенок, тем сложнее ему поговорить со взрослыми откровенно и открыто.</a:t>
            </a:r>
          </a:p>
          <a:p>
            <a:r>
              <a:rPr lang="ru-RU" dirty="0"/>
              <a:t>         Искренне проявляйте интерес к делам ребенка, но не переусердствуйте, он не должен ощущать </a:t>
            </a:r>
            <a:r>
              <a:rPr lang="ru-RU" dirty="0" err="1"/>
              <a:t>гиперопеку</a:t>
            </a:r>
            <a:r>
              <a:rPr lang="ru-RU" dirty="0"/>
              <a:t>. Если появились подозрения относительно неправильного поведения по отношению к вашему ребенку, посетите школу и поговорите с учителями, проясните ситуацию. Понаблюдайте за ребенком – как он ведет себя на праздниках, в общении с друзьями, проявляет инициативу или замкнутый. Если вы заметили какие-то отклонения, обратитесь к психологу.</a:t>
            </a:r>
          </a:p>
          <a:p>
            <a:endParaRPr lang="ru-RU" dirty="0"/>
          </a:p>
        </p:txBody>
      </p:sp>
      <p:pic>
        <p:nvPicPr>
          <p:cNvPr id="6146" name="Picture 2" descr="https://gas-kvas.com/uploads/posts/2023-01/1674044099_gas-kvas-com-p-risunki-na-temu-bulling-v-shkole-4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8847" y="940525"/>
            <a:ext cx="5335157" cy="4406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9264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TM04033919[[fn=Контур]]</Template>
  <TotalTime>610</TotalTime>
  <Words>289</Words>
  <Application>Microsoft Office PowerPoint</Application>
  <PresentationFormat>Произвольный</PresentationFormat>
  <Paragraphs>98</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Контур</vt:lpstr>
      <vt:lpstr>Школьный буллинг: что это такое и как с ним бороться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 любой трудностью можно справиться, если обратиться за помощью!!!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благоприятного психологического климата в педагогическом коллективе</dc:title>
  <dc:creator>учитель</dc:creator>
  <cp:lastModifiedBy>кабинет37</cp:lastModifiedBy>
  <cp:revision>79</cp:revision>
  <dcterms:created xsi:type="dcterms:W3CDTF">2023-04-03T08:29:41Z</dcterms:created>
  <dcterms:modified xsi:type="dcterms:W3CDTF">2025-06-20T06:26:25Z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978907</vt:lpwstr>
  </property>
  <property fmtid="{D5CDD505-2E9C-101B-9397-08002B2CF9AE}" pid="3" name="NXPowerLiteSettings">
    <vt:lpwstr>F7000400038000</vt:lpwstr>
  </property>
  <property fmtid="{D5CDD505-2E9C-101B-9397-08002B2CF9AE}" pid="4" name="NXPowerLiteVersion">
    <vt:lpwstr>S10.2.0</vt:lpwstr>
  </property>
</Properties>
</file>