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Trebuchet MS" pitchFamily="34" charset="0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97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 userDrawn="1"/>
        </p:nvGrpSpPr>
        <p:grpSpPr>
          <a:xfrm rot="-10800000">
            <a:off x="580648" y="1022594"/>
            <a:ext cx="17707349" cy="9264406"/>
            <a:chOff x="0" y="0"/>
            <a:chExt cx="13777103" cy="9688069"/>
          </a:xfrm>
        </p:grpSpPr>
        <p:sp>
          <p:nvSpPr>
            <p:cNvPr id="6" name="Freeform 3"/>
            <p:cNvSpPr/>
            <p:nvPr/>
          </p:nvSpPr>
          <p:spPr>
            <a:xfrm>
              <a:off x="0" y="0"/>
              <a:ext cx="13776961" cy="9687560"/>
            </a:xfrm>
            <a:custGeom>
              <a:avLst/>
              <a:gdLst/>
              <a:ahLst/>
              <a:cxnLst/>
              <a:rect l="l" t="t" r="r" b="b"/>
              <a:pathLst>
                <a:path w="13776961" h="9687560">
                  <a:moveTo>
                    <a:pt x="13776833" y="0"/>
                  </a:moveTo>
                  <a:lnTo>
                    <a:pt x="0" y="0"/>
                  </a:lnTo>
                  <a:lnTo>
                    <a:pt x="0" y="9687560"/>
                  </a:lnTo>
                  <a:lnTo>
                    <a:pt x="12911074" y="9687560"/>
                  </a:lnTo>
                  <a:lnTo>
                    <a:pt x="12975717" y="9685147"/>
                  </a:lnTo>
                  <a:lnTo>
                    <a:pt x="13039089" y="9678162"/>
                  </a:lnTo>
                  <a:lnTo>
                    <a:pt x="13100938" y="9666732"/>
                  </a:lnTo>
                  <a:lnTo>
                    <a:pt x="13161138" y="9650984"/>
                  </a:lnTo>
                  <a:lnTo>
                    <a:pt x="13219557" y="9631045"/>
                  </a:lnTo>
                  <a:lnTo>
                    <a:pt x="13276072" y="9607169"/>
                  </a:lnTo>
                  <a:lnTo>
                    <a:pt x="13330428" y="9579483"/>
                  </a:lnTo>
                  <a:lnTo>
                    <a:pt x="13382498" y="9548114"/>
                  </a:lnTo>
                  <a:lnTo>
                    <a:pt x="13432155" y="9513316"/>
                  </a:lnTo>
                  <a:lnTo>
                    <a:pt x="13479145" y="9475216"/>
                  </a:lnTo>
                  <a:lnTo>
                    <a:pt x="13523340" y="9433941"/>
                  </a:lnTo>
                  <a:lnTo>
                    <a:pt x="13564615" y="9389745"/>
                  </a:lnTo>
                  <a:lnTo>
                    <a:pt x="13602715" y="9342755"/>
                  </a:lnTo>
                  <a:lnTo>
                    <a:pt x="13637513" y="9293098"/>
                  </a:lnTo>
                  <a:lnTo>
                    <a:pt x="13668883" y="9241028"/>
                  </a:lnTo>
                  <a:lnTo>
                    <a:pt x="13696569" y="9186672"/>
                  </a:lnTo>
                  <a:lnTo>
                    <a:pt x="13720445" y="9130157"/>
                  </a:lnTo>
                  <a:lnTo>
                    <a:pt x="13740385" y="9071737"/>
                  </a:lnTo>
                  <a:lnTo>
                    <a:pt x="13756132" y="9011539"/>
                  </a:lnTo>
                  <a:lnTo>
                    <a:pt x="13767563" y="8949690"/>
                  </a:lnTo>
                  <a:lnTo>
                    <a:pt x="13774547" y="8886317"/>
                  </a:lnTo>
                  <a:lnTo>
                    <a:pt x="13776961" y="8821674"/>
                  </a:lnTo>
                  <a:lnTo>
                    <a:pt x="13776961" y="0"/>
                  </a:lnTo>
                  <a:close/>
                </a:path>
              </a:pathLst>
            </a:custGeom>
            <a:solidFill>
              <a:srgbClr val="F6E0B9"/>
            </a:solidFill>
          </p:spPr>
        </p:sp>
      </p:grpSp>
      <p:sp>
        <p:nvSpPr>
          <p:cNvPr id="7" name="Freeform 4"/>
          <p:cNvSpPr/>
          <p:nvPr userDrawn="1"/>
        </p:nvSpPr>
        <p:spPr>
          <a:xfrm>
            <a:off x="1" y="-23777"/>
            <a:ext cx="18288000" cy="6397725"/>
          </a:xfrm>
          <a:custGeom>
            <a:avLst/>
            <a:gdLst/>
            <a:ahLst/>
            <a:cxnLst/>
            <a:rect l="l" t="t" r="r" b="b"/>
            <a:pathLst>
              <a:path w="18642827" h="6151471">
                <a:moveTo>
                  <a:pt x="0" y="0"/>
                </a:moveTo>
                <a:lnTo>
                  <a:pt x="18642826" y="0"/>
                </a:lnTo>
                <a:lnTo>
                  <a:pt x="18642826" y="6151471"/>
                </a:lnTo>
                <a:lnTo>
                  <a:pt x="0" y="615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 userDrawn="1"/>
        </p:nvSpPr>
        <p:spPr>
          <a:xfrm>
            <a:off x="7674986" y="2740552"/>
            <a:ext cx="2614178" cy="2533376"/>
          </a:xfrm>
          <a:custGeom>
            <a:avLst/>
            <a:gdLst/>
            <a:ahLst/>
            <a:cxnLst/>
            <a:rect l="l" t="t" r="r" b="b"/>
            <a:pathLst>
              <a:path w="2614178" h="2533376">
                <a:moveTo>
                  <a:pt x="0" y="0"/>
                </a:moveTo>
                <a:lnTo>
                  <a:pt x="2614178" y="0"/>
                </a:lnTo>
                <a:lnTo>
                  <a:pt x="2614178" y="2533376"/>
                </a:lnTo>
                <a:lnTo>
                  <a:pt x="0" y="2533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2"/>
          <p:cNvSpPr/>
          <p:nvPr userDrawn="1"/>
        </p:nvSpPr>
        <p:spPr>
          <a:xfrm>
            <a:off x="11479636" y="2240041"/>
            <a:ext cx="3238553" cy="2372976"/>
          </a:xfrm>
          <a:custGeom>
            <a:avLst/>
            <a:gdLst/>
            <a:ahLst/>
            <a:cxnLst/>
            <a:rect l="l" t="t" r="r" b="b"/>
            <a:pathLst>
              <a:path w="3238553" h="2372976">
                <a:moveTo>
                  <a:pt x="0" y="0"/>
                </a:moveTo>
                <a:lnTo>
                  <a:pt x="3238553" y="0"/>
                </a:lnTo>
                <a:lnTo>
                  <a:pt x="3238553" y="2372976"/>
                </a:lnTo>
                <a:lnTo>
                  <a:pt x="0" y="237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9"/>
          <p:cNvSpPr/>
          <p:nvPr userDrawn="1"/>
        </p:nvSpPr>
        <p:spPr>
          <a:xfrm>
            <a:off x="2887505" y="6094957"/>
            <a:ext cx="2506126" cy="2319306"/>
          </a:xfrm>
          <a:custGeom>
            <a:avLst/>
            <a:gdLst/>
            <a:ahLst/>
            <a:cxnLst/>
            <a:rect l="l" t="t" r="r" b="b"/>
            <a:pathLst>
              <a:path w="2506126" h="2319306">
                <a:moveTo>
                  <a:pt x="0" y="0"/>
                </a:moveTo>
                <a:lnTo>
                  <a:pt x="2506126" y="0"/>
                </a:lnTo>
                <a:lnTo>
                  <a:pt x="2506126" y="2319306"/>
                </a:lnTo>
                <a:lnTo>
                  <a:pt x="0" y="231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0"/>
          <p:cNvSpPr/>
          <p:nvPr userDrawn="1"/>
        </p:nvSpPr>
        <p:spPr>
          <a:xfrm>
            <a:off x="-30480" y="8405516"/>
            <a:ext cx="1669774" cy="1866244"/>
          </a:xfrm>
          <a:custGeom>
            <a:avLst/>
            <a:gdLst/>
            <a:ahLst/>
            <a:cxnLst/>
            <a:rect l="l" t="t" r="r" b="b"/>
            <a:pathLst>
              <a:path w="2506126" h="2319306">
                <a:moveTo>
                  <a:pt x="0" y="0"/>
                </a:moveTo>
                <a:lnTo>
                  <a:pt x="2506126" y="0"/>
                </a:lnTo>
                <a:lnTo>
                  <a:pt x="2506126" y="2319306"/>
                </a:lnTo>
                <a:lnTo>
                  <a:pt x="0" y="231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7"/>
          <p:cNvGrpSpPr/>
          <p:nvPr userDrawn="1"/>
        </p:nvGrpSpPr>
        <p:grpSpPr>
          <a:xfrm>
            <a:off x="1208408" y="1422855"/>
            <a:ext cx="2251009" cy="2251009"/>
            <a:chOff x="0" y="0"/>
            <a:chExt cx="812800" cy="812800"/>
          </a:xfrm>
        </p:grpSpPr>
        <p:sp>
          <p:nvSpPr>
            <p:cNvPr id="40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01F"/>
            </a:solidFill>
          </p:spPr>
        </p:sp>
        <p:sp>
          <p:nvSpPr>
            <p:cNvPr id="41" name="TextBox 3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9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svg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4.svg"/><Relationship Id="rId10" Type="http://schemas.openxmlformats.org/officeDocument/2006/relationships/image" Target="../media/image5.jpe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7674986" y="2740552"/>
            <a:ext cx="2614178" cy="2533376"/>
          </a:xfrm>
          <a:custGeom>
            <a:avLst/>
            <a:gdLst/>
            <a:ahLst/>
            <a:cxnLst/>
            <a:rect l="l" t="t" r="r" b="b"/>
            <a:pathLst>
              <a:path w="2614178" h="2533376">
                <a:moveTo>
                  <a:pt x="0" y="0"/>
                </a:moveTo>
                <a:lnTo>
                  <a:pt x="2614178" y="0"/>
                </a:lnTo>
                <a:lnTo>
                  <a:pt x="2614178" y="2533376"/>
                </a:lnTo>
                <a:lnTo>
                  <a:pt x="0" y="2533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611593" y="1570580"/>
            <a:ext cx="4063393" cy="2172893"/>
            <a:chOff x="0" y="0"/>
            <a:chExt cx="1070194" cy="5722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0194" cy="572285"/>
            </a:xfrm>
            <a:custGeom>
              <a:avLst/>
              <a:gdLst/>
              <a:ahLst/>
              <a:cxnLst/>
              <a:rect l="l" t="t" r="r" b="b"/>
              <a:pathLst>
                <a:path w="1070194" h="572285">
                  <a:moveTo>
                    <a:pt x="97170" y="0"/>
                  </a:moveTo>
                  <a:lnTo>
                    <a:pt x="973025" y="0"/>
                  </a:lnTo>
                  <a:cubicBezTo>
                    <a:pt x="1026690" y="0"/>
                    <a:pt x="1070194" y="43504"/>
                    <a:pt x="1070194" y="97170"/>
                  </a:cubicBezTo>
                  <a:lnTo>
                    <a:pt x="1070194" y="475115"/>
                  </a:lnTo>
                  <a:cubicBezTo>
                    <a:pt x="1070194" y="528780"/>
                    <a:pt x="1026690" y="572285"/>
                    <a:pt x="973025" y="572285"/>
                  </a:cubicBezTo>
                  <a:lnTo>
                    <a:pt x="97170" y="572285"/>
                  </a:lnTo>
                  <a:cubicBezTo>
                    <a:pt x="71399" y="572285"/>
                    <a:pt x="46683" y="562047"/>
                    <a:pt x="28460" y="543824"/>
                  </a:cubicBezTo>
                  <a:cubicBezTo>
                    <a:pt x="10237" y="525602"/>
                    <a:pt x="0" y="500886"/>
                    <a:pt x="0" y="475115"/>
                  </a:cubicBezTo>
                  <a:lnTo>
                    <a:pt x="0" y="97170"/>
                  </a:lnTo>
                  <a:cubicBezTo>
                    <a:pt x="0" y="43504"/>
                    <a:pt x="43504" y="0"/>
                    <a:pt x="97170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070194" cy="629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4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Цель</a:t>
              </a:r>
              <a:r>
                <a:rPr lang="ru-RU" sz="24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развитие и социальная самореализация обучающихся</a:t>
              </a:r>
              <a:endParaRPr lang="en-US" sz="24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08408" y="3903484"/>
            <a:ext cx="3865011" cy="2253470"/>
            <a:chOff x="0" y="0"/>
            <a:chExt cx="1017945" cy="593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7945" cy="593507"/>
            </a:xfrm>
            <a:custGeom>
              <a:avLst/>
              <a:gdLst/>
              <a:ahLst/>
              <a:cxnLst/>
              <a:rect l="l" t="t" r="r" b="b"/>
              <a:pathLst>
                <a:path w="1017945" h="593507">
                  <a:moveTo>
                    <a:pt x="102157" y="0"/>
                  </a:moveTo>
                  <a:lnTo>
                    <a:pt x="915788" y="0"/>
                  </a:lnTo>
                  <a:cubicBezTo>
                    <a:pt x="972208" y="0"/>
                    <a:pt x="1017945" y="45737"/>
                    <a:pt x="1017945" y="102157"/>
                  </a:cubicBezTo>
                  <a:lnTo>
                    <a:pt x="1017945" y="491350"/>
                  </a:lnTo>
                  <a:cubicBezTo>
                    <a:pt x="1017945" y="518443"/>
                    <a:pt x="1007183" y="544427"/>
                    <a:pt x="988024" y="563586"/>
                  </a:cubicBezTo>
                  <a:cubicBezTo>
                    <a:pt x="968866" y="582744"/>
                    <a:pt x="942882" y="593507"/>
                    <a:pt x="915788" y="593507"/>
                  </a:cubicBezTo>
                  <a:lnTo>
                    <a:pt x="102157" y="593507"/>
                  </a:lnTo>
                  <a:cubicBezTo>
                    <a:pt x="45737" y="593507"/>
                    <a:pt x="0" y="547769"/>
                    <a:pt x="0" y="491350"/>
                  </a:cubicBezTo>
                  <a:lnTo>
                    <a:pt x="0" y="102157"/>
                  </a:lnTo>
                  <a:cubicBezTo>
                    <a:pt x="0" y="75063"/>
                    <a:pt x="10763" y="49079"/>
                    <a:pt x="29921" y="29921"/>
                  </a:cubicBezTo>
                  <a:cubicBezTo>
                    <a:pt x="49079" y="10763"/>
                    <a:pt x="75063" y="0"/>
                    <a:pt x="102157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017945" cy="650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 lang="ru-RU" sz="24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24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Какую</a:t>
              </a:r>
              <a:r>
                <a:rPr lang="en-US" sz="24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4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проблему</a:t>
              </a:r>
              <a:r>
                <a:rPr lang="en-US" sz="2400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4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решает</a:t>
              </a:r>
              <a:r>
                <a:rPr lang="en-US" sz="24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?</a:t>
              </a:r>
              <a:endParaRPr lang="ru-RU" sz="24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60"/>
                </a:lnSpc>
              </a:pPr>
              <a:r>
                <a:rPr lang="ru-RU" sz="24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Формирование основных жизненных ценностей. </a:t>
              </a:r>
            </a:p>
            <a:p>
              <a:pPr algn="ctr">
                <a:lnSpc>
                  <a:spcPts val="3360"/>
                </a:lnSpc>
              </a:pPr>
              <a:endParaRPr lang="en-US" sz="24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1479636" y="2240041"/>
            <a:ext cx="3238553" cy="2372976"/>
          </a:xfrm>
          <a:custGeom>
            <a:avLst/>
            <a:gdLst/>
            <a:ahLst/>
            <a:cxnLst/>
            <a:rect l="l" t="t" r="r" b="b"/>
            <a:pathLst>
              <a:path w="3238553" h="2372976">
                <a:moveTo>
                  <a:pt x="0" y="0"/>
                </a:moveTo>
                <a:lnTo>
                  <a:pt x="3238553" y="0"/>
                </a:lnTo>
                <a:lnTo>
                  <a:pt x="3238553" y="2372976"/>
                </a:lnTo>
                <a:lnTo>
                  <a:pt x="0" y="237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789214" y="1350621"/>
            <a:ext cx="10137560" cy="2389884"/>
            <a:chOff x="-77768" y="-57150"/>
            <a:chExt cx="2669975" cy="629435"/>
          </a:xfrm>
        </p:grpSpPr>
        <p:sp>
          <p:nvSpPr>
            <p:cNvPr id="14" name="Freeform 14"/>
            <p:cNvSpPr/>
            <p:nvPr/>
          </p:nvSpPr>
          <p:spPr>
            <a:xfrm>
              <a:off x="-77768" y="-18333"/>
              <a:ext cx="2592207" cy="572285"/>
            </a:xfrm>
            <a:custGeom>
              <a:avLst/>
              <a:gdLst/>
              <a:ahLst/>
              <a:cxnLst/>
              <a:rect l="l" t="t" r="r" b="b"/>
              <a:pathLst>
                <a:path w="2592207" h="572285">
                  <a:moveTo>
                    <a:pt x="40116" y="0"/>
                  </a:moveTo>
                  <a:lnTo>
                    <a:pt x="2552090" y="0"/>
                  </a:lnTo>
                  <a:cubicBezTo>
                    <a:pt x="2574246" y="0"/>
                    <a:pt x="2592207" y="17961"/>
                    <a:pt x="2592207" y="40116"/>
                  </a:cubicBezTo>
                  <a:lnTo>
                    <a:pt x="2592207" y="532168"/>
                  </a:lnTo>
                  <a:cubicBezTo>
                    <a:pt x="2592207" y="554324"/>
                    <a:pt x="2574246" y="572285"/>
                    <a:pt x="2552090" y="572285"/>
                  </a:cubicBezTo>
                  <a:lnTo>
                    <a:pt x="40116" y="572285"/>
                  </a:lnTo>
                  <a:cubicBezTo>
                    <a:pt x="17961" y="572285"/>
                    <a:pt x="0" y="554324"/>
                    <a:pt x="0" y="532168"/>
                  </a:cubicBezTo>
                  <a:lnTo>
                    <a:pt x="0" y="40116"/>
                  </a:lnTo>
                  <a:cubicBezTo>
                    <a:pt x="0" y="17961"/>
                    <a:pt x="17961" y="0"/>
                    <a:pt x="40116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592207" cy="629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360"/>
                </a:lnSpc>
              </a:pPr>
              <a:endParaRPr lang="ru-RU" sz="24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ts val="3360"/>
                </a:lnSpc>
              </a:pPr>
              <a:endParaRPr lang="ru-RU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ts val="3360"/>
                </a:lnSpc>
              </a:pPr>
              <a:r>
                <a:rPr lang="en-US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Задачи</a:t>
              </a: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</a:t>
              </a:r>
            </a:p>
            <a:p>
              <a:pPr marL="342900" indent="-342900">
                <a:lnSpc>
                  <a:spcPts val="3360"/>
                </a:lnSpc>
                <a:buFontTx/>
                <a:buChar char="-"/>
              </a:pP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Организовать волонтерское движение в школе;</a:t>
              </a:r>
            </a:p>
            <a:p>
              <a:pPr marL="342900" indent="-342900">
                <a:lnSpc>
                  <a:spcPts val="3360"/>
                </a:lnSpc>
                <a:buFontTx/>
                <a:buChar char="-"/>
              </a:pP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Вовлечь учеников, учителей, родителей в социальные проекты;</a:t>
              </a:r>
            </a:p>
            <a:p>
              <a:pPr marL="342900" indent="-342900">
                <a:lnSpc>
                  <a:spcPts val="3360"/>
                </a:lnSpc>
                <a:buFontTx/>
                <a:buChar char="-"/>
              </a:pP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Возродить идею «шефства»;</a:t>
              </a:r>
            </a:p>
            <a:p>
              <a:pPr marL="342900" indent="-342900">
                <a:lnSpc>
                  <a:spcPts val="3360"/>
                </a:lnSpc>
                <a:buFontTx/>
                <a:buChar char="-"/>
              </a:pP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Привлечь ребят к организации массовых мероприятий.</a:t>
              </a:r>
            </a:p>
            <a:p>
              <a:pPr algn="ctr">
                <a:lnSpc>
                  <a:spcPts val="3360"/>
                </a:lnSpc>
              </a:pPr>
              <a:endParaRPr lang="ru-RU" sz="24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algn="ctr">
                <a:lnSpc>
                  <a:spcPts val="3360"/>
                </a:lnSpc>
              </a:pPr>
              <a:endParaRPr lang="en-US" sz="24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99020" y="3686493"/>
            <a:ext cx="7014005" cy="2470461"/>
            <a:chOff x="0" y="-57150"/>
            <a:chExt cx="1847310" cy="6506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5707" cy="593507"/>
            </a:xfrm>
            <a:custGeom>
              <a:avLst/>
              <a:gdLst/>
              <a:ahLst/>
              <a:cxnLst/>
              <a:rect l="l" t="t" r="r" b="b"/>
              <a:pathLst>
                <a:path w="1815707" h="593507">
                  <a:moveTo>
                    <a:pt x="57273" y="0"/>
                  </a:moveTo>
                  <a:lnTo>
                    <a:pt x="1758434" y="0"/>
                  </a:lnTo>
                  <a:cubicBezTo>
                    <a:pt x="1773624" y="0"/>
                    <a:pt x="1788191" y="6034"/>
                    <a:pt x="1798932" y="16775"/>
                  </a:cubicBezTo>
                  <a:cubicBezTo>
                    <a:pt x="1809673" y="27515"/>
                    <a:pt x="1815707" y="42083"/>
                    <a:pt x="1815707" y="57273"/>
                  </a:cubicBezTo>
                  <a:lnTo>
                    <a:pt x="1815707" y="536234"/>
                  </a:lnTo>
                  <a:cubicBezTo>
                    <a:pt x="1815707" y="567865"/>
                    <a:pt x="1790065" y="593507"/>
                    <a:pt x="1758434" y="593507"/>
                  </a:cubicBezTo>
                  <a:lnTo>
                    <a:pt x="57273" y="593507"/>
                  </a:lnTo>
                  <a:cubicBezTo>
                    <a:pt x="25642" y="593507"/>
                    <a:pt x="0" y="567865"/>
                    <a:pt x="0" y="536234"/>
                  </a:cubicBezTo>
                  <a:lnTo>
                    <a:pt x="0" y="57273"/>
                  </a:lnTo>
                  <a:cubicBezTo>
                    <a:pt x="0" y="25642"/>
                    <a:pt x="25642" y="0"/>
                    <a:pt x="57273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847310" cy="650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360"/>
                </a:lnSpc>
              </a:pPr>
              <a:endPara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ts val="3360"/>
                </a:lnSpc>
              </a:pPr>
              <a:r>
                <a:rPr lang="ru-RU" sz="22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 этап: подготовительный 2022-2023 уч</a:t>
              </a:r>
              <a:r>
                <a:rPr lang="ru-RU" sz="2200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</a:t>
              </a:r>
              <a:r>
                <a:rPr lang="ru-RU" sz="22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г.;</a:t>
              </a:r>
            </a:p>
            <a:p>
              <a:pPr>
                <a:lnSpc>
                  <a:spcPts val="3360"/>
                </a:lnSpc>
              </a:pPr>
              <a:r>
                <a:rPr lang="ru-RU" sz="22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 этап: внедрение и апробация 2023-2024 уч. г.;</a:t>
              </a:r>
            </a:p>
            <a:p>
              <a:pPr>
                <a:lnSpc>
                  <a:spcPts val="3360"/>
                </a:lnSpc>
              </a:pPr>
              <a:r>
                <a:rPr lang="ru-RU" sz="22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 этап: реализация 2024-2025 уч. г.;</a:t>
              </a:r>
            </a:p>
            <a:p>
              <a:pPr>
                <a:lnSpc>
                  <a:spcPts val="3360"/>
                </a:lnSpc>
              </a:pPr>
              <a:r>
                <a:rPr lang="ru-RU" sz="22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 этап: анализ, совершенствование, реализация изменений 2025-2026 уч. г.</a:t>
              </a:r>
              <a:endParaRPr lang="en-US" sz="22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7066794">
            <a:off x="16680968" y="7827906"/>
            <a:ext cx="2506126" cy="1747015"/>
          </a:xfrm>
          <a:custGeom>
            <a:avLst/>
            <a:gdLst/>
            <a:ahLst/>
            <a:cxnLst/>
            <a:rect l="l" t="t" r="r" b="b"/>
            <a:pathLst>
              <a:path w="2506126" h="2319306">
                <a:moveTo>
                  <a:pt x="0" y="0"/>
                </a:moveTo>
                <a:lnTo>
                  <a:pt x="2506126" y="0"/>
                </a:lnTo>
                <a:lnTo>
                  <a:pt x="2506126" y="2319306"/>
                </a:lnTo>
                <a:lnTo>
                  <a:pt x="0" y="231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2366409" y="3903484"/>
            <a:ext cx="5446137" cy="6127360"/>
            <a:chOff x="0" y="0"/>
            <a:chExt cx="1434374" cy="16137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4374" cy="1613790"/>
            </a:xfrm>
            <a:custGeom>
              <a:avLst/>
              <a:gdLst/>
              <a:ahLst/>
              <a:cxnLst/>
              <a:rect l="l" t="t" r="r" b="b"/>
              <a:pathLst>
                <a:path w="1434374" h="1613790">
                  <a:moveTo>
                    <a:pt x="72499" y="0"/>
                  </a:moveTo>
                  <a:lnTo>
                    <a:pt x="1361875" y="0"/>
                  </a:lnTo>
                  <a:cubicBezTo>
                    <a:pt x="1381103" y="0"/>
                    <a:pt x="1399543" y="7638"/>
                    <a:pt x="1413139" y="21234"/>
                  </a:cubicBezTo>
                  <a:cubicBezTo>
                    <a:pt x="1426735" y="34831"/>
                    <a:pt x="1434374" y="53271"/>
                    <a:pt x="1434374" y="72499"/>
                  </a:cubicBezTo>
                  <a:lnTo>
                    <a:pt x="1434374" y="1541292"/>
                  </a:lnTo>
                  <a:cubicBezTo>
                    <a:pt x="1434374" y="1560519"/>
                    <a:pt x="1426735" y="1578960"/>
                    <a:pt x="1413139" y="1592556"/>
                  </a:cubicBezTo>
                  <a:cubicBezTo>
                    <a:pt x="1399543" y="1606152"/>
                    <a:pt x="1381103" y="1613790"/>
                    <a:pt x="1361875" y="1613790"/>
                  </a:cubicBezTo>
                  <a:lnTo>
                    <a:pt x="72499" y="1613790"/>
                  </a:lnTo>
                  <a:cubicBezTo>
                    <a:pt x="53271" y="1613790"/>
                    <a:pt x="34831" y="1606152"/>
                    <a:pt x="21234" y="1592556"/>
                  </a:cubicBezTo>
                  <a:cubicBezTo>
                    <a:pt x="7638" y="1578960"/>
                    <a:pt x="0" y="1560519"/>
                    <a:pt x="0" y="1541292"/>
                  </a:cubicBezTo>
                  <a:lnTo>
                    <a:pt x="0" y="72499"/>
                  </a:lnTo>
                  <a:cubicBezTo>
                    <a:pt x="0" y="53271"/>
                    <a:pt x="7638" y="34831"/>
                    <a:pt x="21234" y="21234"/>
                  </a:cubicBezTo>
                  <a:cubicBezTo>
                    <a:pt x="34831" y="7638"/>
                    <a:pt x="53271" y="0"/>
                    <a:pt x="72499" y="0"/>
                  </a:cubicBezTo>
                  <a:close/>
                </a:path>
              </a:pathLst>
            </a:custGeom>
            <a:solidFill>
              <a:srgbClr val="CBAADC">
                <a:alpha val="7400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434374" cy="1670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478782" y="4007240"/>
            <a:ext cx="5221392" cy="5919849"/>
            <a:chOff x="0" y="0"/>
            <a:chExt cx="1375181" cy="15591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75181" cy="1559137"/>
            </a:xfrm>
            <a:custGeom>
              <a:avLst/>
              <a:gdLst/>
              <a:ahLst/>
              <a:cxnLst/>
              <a:rect l="l" t="t" r="r" b="b"/>
              <a:pathLst>
                <a:path w="1375181" h="1559137">
                  <a:moveTo>
                    <a:pt x="75619" y="0"/>
                  </a:moveTo>
                  <a:lnTo>
                    <a:pt x="1299562" y="0"/>
                  </a:lnTo>
                  <a:cubicBezTo>
                    <a:pt x="1341325" y="0"/>
                    <a:pt x="1375181" y="33856"/>
                    <a:pt x="1375181" y="75619"/>
                  </a:cubicBezTo>
                  <a:lnTo>
                    <a:pt x="1375181" y="1483518"/>
                  </a:lnTo>
                  <a:cubicBezTo>
                    <a:pt x="1375181" y="1525281"/>
                    <a:pt x="1341325" y="1559137"/>
                    <a:pt x="1299562" y="1559137"/>
                  </a:cubicBezTo>
                  <a:lnTo>
                    <a:pt x="75619" y="1559137"/>
                  </a:lnTo>
                  <a:cubicBezTo>
                    <a:pt x="33856" y="1559137"/>
                    <a:pt x="0" y="1525281"/>
                    <a:pt x="0" y="1483518"/>
                  </a:cubicBezTo>
                  <a:lnTo>
                    <a:pt x="0" y="75619"/>
                  </a:lnTo>
                  <a:cubicBezTo>
                    <a:pt x="0" y="33856"/>
                    <a:pt x="33856" y="0"/>
                    <a:pt x="75619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375181" cy="1616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0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Описание</a:t>
              </a:r>
              <a:r>
                <a:rPr lang="en-US" sz="2000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практики</a:t>
              </a:r>
              <a:r>
                <a:rPr lang="en-US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</a:t>
              </a:r>
              <a:endParaRPr lang="ru-RU" sz="20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ts val="3360"/>
                </a:lnSpc>
              </a:pP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</a:t>
              </a:r>
              <a:r>
                <a:rPr lang="en-US" sz="20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онцепция</a:t>
              </a: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волонтёрские практики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– важнейший инструмент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формирования	 у школьников	активной гражданской позиции и ответственности.</a:t>
              </a:r>
            </a:p>
            <a:p>
              <a:pPr>
                <a:lnSpc>
                  <a:spcPts val="3360"/>
                </a:lnSpc>
              </a:pP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</a:t>
              </a:r>
              <a:r>
                <a:rPr lang="en-US" sz="20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сновная</a:t>
              </a:r>
              <a:r>
                <a:rPr lang="en-US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0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идея</a:t>
              </a: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волонтерство формирует 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у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школьников социальный опыт, воспитывает гуманность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развивает морально-нравственные ценности.</a:t>
              </a:r>
              <a:endParaRPr lang="ru-RU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>
                <a:lnSpc>
                  <a:spcPts val="3360"/>
                </a:lnSpc>
              </a:pP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А</a:t>
              </a:r>
              <a:r>
                <a:rPr lang="en-US" sz="20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ктуальность</a:t>
              </a:r>
              <a:r>
                <a:rPr lang="ru-RU" sz="2000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развитие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добровольческого движения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- важный показатель готовности </a:t>
              </a:r>
              <a:r>
                <a:rPr lang="ru-RU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педагогов, учащихся и родителей к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сотрудничеству. </a:t>
              </a:r>
            </a:p>
            <a:p>
              <a:pPr>
                <a:lnSpc>
                  <a:spcPts val="3360"/>
                </a:lnSpc>
              </a:pP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Ф</a:t>
              </a:r>
              <a:r>
                <a:rPr lang="en-US" sz="2000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ормат</a:t>
              </a:r>
              <a:r>
                <a:rPr lang="ru-RU" sz="20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sz="1600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школьное волонтёрское движение, ДОП.</a:t>
              </a:r>
              <a:endParaRPr lang="en-US" sz="16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99128" y="6385555"/>
            <a:ext cx="3365894" cy="2566254"/>
            <a:chOff x="0" y="0"/>
            <a:chExt cx="886491" cy="67588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86491" cy="675886"/>
            </a:xfrm>
            <a:custGeom>
              <a:avLst/>
              <a:gdLst/>
              <a:ahLst/>
              <a:cxnLst/>
              <a:rect l="l" t="t" r="r" b="b"/>
              <a:pathLst>
                <a:path w="886491" h="675886">
                  <a:moveTo>
                    <a:pt x="117306" y="0"/>
                  </a:moveTo>
                  <a:lnTo>
                    <a:pt x="769185" y="0"/>
                  </a:lnTo>
                  <a:cubicBezTo>
                    <a:pt x="833971" y="0"/>
                    <a:pt x="886491" y="52519"/>
                    <a:pt x="886491" y="117306"/>
                  </a:cubicBezTo>
                  <a:lnTo>
                    <a:pt x="886491" y="558580"/>
                  </a:lnTo>
                  <a:cubicBezTo>
                    <a:pt x="886491" y="623366"/>
                    <a:pt x="833971" y="675886"/>
                    <a:pt x="769185" y="675886"/>
                  </a:cubicBezTo>
                  <a:lnTo>
                    <a:pt x="117306" y="675886"/>
                  </a:lnTo>
                  <a:cubicBezTo>
                    <a:pt x="52519" y="675886"/>
                    <a:pt x="0" y="623366"/>
                    <a:pt x="0" y="558580"/>
                  </a:cubicBezTo>
                  <a:lnTo>
                    <a:pt x="0" y="117306"/>
                  </a:lnTo>
                  <a:cubicBezTo>
                    <a:pt x="0" y="52519"/>
                    <a:pt x="52519" y="0"/>
                    <a:pt x="117306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86491" cy="73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 lang="en-US" sz="24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>
            <a:off x="2887505" y="6094957"/>
            <a:ext cx="2506126" cy="2319306"/>
          </a:xfrm>
          <a:custGeom>
            <a:avLst/>
            <a:gdLst/>
            <a:ahLst/>
            <a:cxnLst/>
            <a:rect l="l" t="t" r="r" b="b"/>
            <a:pathLst>
              <a:path w="2506126" h="2319306">
                <a:moveTo>
                  <a:pt x="0" y="0"/>
                </a:moveTo>
                <a:lnTo>
                  <a:pt x="2506126" y="0"/>
                </a:lnTo>
                <a:lnTo>
                  <a:pt x="2506126" y="2319306"/>
                </a:lnTo>
                <a:lnTo>
                  <a:pt x="0" y="231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-30480" y="8405516"/>
            <a:ext cx="1669774" cy="1866244"/>
          </a:xfrm>
          <a:custGeom>
            <a:avLst/>
            <a:gdLst/>
            <a:ahLst/>
            <a:cxnLst/>
            <a:rect l="l" t="t" r="r" b="b"/>
            <a:pathLst>
              <a:path w="2506126" h="2319306">
                <a:moveTo>
                  <a:pt x="0" y="0"/>
                </a:moveTo>
                <a:lnTo>
                  <a:pt x="2506126" y="0"/>
                </a:lnTo>
                <a:lnTo>
                  <a:pt x="2506126" y="2319306"/>
                </a:lnTo>
                <a:lnTo>
                  <a:pt x="0" y="2319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08408" y="6168564"/>
            <a:ext cx="5839149" cy="2783245"/>
            <a:chOff x="0" y="-57150"/>
            <a:chExt cx="1537883" cy="7330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37883" cy="675886"/>
            </a:xfrm>
            <a:custGeom>
              <a:avLst/>
              <a:gdLst/>
              <a:ahLst/>
              <a:cxnLst/>
              <a:rect l="l" t="t" r="r" b="b"/>
              <a:pathLst>
                <a:path w="1537883" h="675886">
                  <a:moveTo>
                    <a:pt x="67619" y="0"/>
                  </a:moveTo>
                  <a:lnTo>
                    <a:pt x="1470264" y="0"/>
                  </a:lnTo>
                  <a:cubicBezTo>
                    <a:pt x="1507609" y="0"/>
                    <a:pt x="1537883" y="30274"/>
                    <a:pt x="1537883" y="67619"/>
                  </a:cubicBezTo>
                  <a:lnTo>
                    <a:pt x="1537883" y="608267"/>
                  </a:lnTo>
                  <a:cubicBezTo>
                    <a:pt x="1537883" y="645612"/>
                    <a:pt x="1507609" y="675886"/>
                    <a:pt x="1470264" y="675886"/>
                  </a:cubicBezTo>
                  <a:lnTo>
                    <a:pt x="67619" y="675886"/>
                  </a:lnTo>
                  <a:cubicBezTo>
                    <a:pt x="30274" y="675886"/>
                    <a:pt x="0" y="645612"/>
                    <a:pt x="0" y="608267"/>
                  </a:cubicBezTo>
                  <a:lnTo>
                    <a:pt x="0" y="67619"/>
                  </a:lnTo>
                  <a:cubicBezTo>
                    <a:pt x="0" y="30274"/>
                    <a:pt x="30274" y="0"/>
                    <a:pt x="67619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537883" cy="73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b="1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Результаты</a:t>
              </a:r>
              <a:r>
                <a:rPr lang="en-US" b="1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endParaRPr lang="ru-RU" b="1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</a:t>
              </a:r>
              <a:r>
                <a:rPr lang="en-US" b="1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оличественные</a:t>
              </a: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увеличение количества волонтеров и добрых дел.</a:t>
              </a:r>
              <a:r>
                <a:rPr lang="en-US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lang="ru-RU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</a:t>
              </a:r>
              <a:r>
                <a:rPr lang="en-US" b="1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ачественные</a:t>
              </a: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результативное участие ребят в социальных проектах различных направленностей и уровней</a:t>
              </a:r>
              <a:r>
                <a:rPr lang="en-US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. </a:t>
              </a:r>
              <a:endParaRPr lang="ru-RU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r>
                <a:rPr lang="en-US" b="1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Динамика</a:t>
              </a:r>
              <a:r>
                <a:rPr lang="en-US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b="1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развития</a:t>
              </a:r>
              <a:r>
                <a:rPr lang="ru-RU" b="1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стабильный темп, регулярные изменения, новшества, современные тенденции в добровольчестве.</a:t>
              </a:r>
              <a:r>
                <a:rPr lang="en-US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endParaRPr lang="en-US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08408" y="8963417"/>
            <a:ext cx="10984624" cy="1253759"/>
            <a:chOff x="0" y="-57150"/>
            <a:chExt cx="2893070" cy="33020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893070" cy="223983"/>
            </a:xfrm>
            <a:custGeom>
              <a:avLst/>
              <a:gdLst/>
              <a:ahLst/>
              <a:cxnLst/>
              <a:rect l="l" t="t" r="r" b="b"/>
              <a:pathLst>
                <a:path w="2893070" h="223983">
                  <a:moveTo>
                    <a:pt x="35945" y="0"/>
                  </a:moveTo>
                  <a:lnTo>
                    <a:pt x="2857125" y="0"/>
                  </a:lnTo>
                  <a:cubicBezTo>
                    <a:pt x="2876977" y="0"/>
                    <a:pt x="2893070" y="16093"/>
                    <a:pt x="2893070" y="35945"/>
                  </a:cubicBezTo>
                  <a:lnTo>
                    <a:pt x="2893070" y="188039"/>
                  </a:lnTo>
                  <a:cubicBezTo>
                    <a:pt x="2893070" y="197572"/>
                    <a:pt x="2889283" y="206714"/>
                    <a:pt x="2882542" y="213455"/>
                  </a:cubicBezTo>
                  <a:cubicBezTo>
                    <a:pt x="2875801" y="220196"/>
                    <a:pt x="2866658" y="223983"/>
                    <a:pt x="2857125" y="223983"/>
                  </a:cubicBezTo>
                  <a:lnTo>
                    <a:pt x="35945" y="223983"/>
                  </a:lnTo>
                  <a:cubicBezTo>
                    <a:pt x="16093" y="223983"/>
                    <a:pt x="0" y="207890"/>
                    <a:pt x="0" y="188039"/>
                  </a:cubicBezTo>
                  <a:lnTo>
                    <a:pt x="0" y="35945"/>
                  </a:lnTo>
                  <a:cubicBezTo>
                    <a:pt x="0" y="16093"/>
                    <a:pt x="16093" y="0"/>
                    <a:pt x="35945" y="0"/>
                  </a:cubicBezTo>
                  <a:close/>
                </a:path>
              </a:pathLst>
            </a:custGeom>
            <a:solidFill>
              <a:srgbClr val="FFF4E1">
                <a:alpha val="7400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2893070" cy="330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Партнеры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АНБО «Верность», частный приют «ЗООШАНС», ГУ ЯО «Детский дом «Солнечный», детская онкология-гематология ОДКБ Ярославль, </a:t>
              </a:r>
              <a:r>
                <a:rPr lang="ru-RU" dirty="0" err="1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Добро.Центр</a:t>
              </a:r>
              <a:r>
                <a:rPr lang="ru-RU" dirty="0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ЯГПУ, Движение первых, Совет ветеранов Кировского района г. Ярославля, ООО </a:t>
              </a:r>
              <a:r>
                <a:rPr lang="ru-RU" smtClean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«Хартия».</a:t>
              </a:r>
              <a:endParaRPr lang="en-US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08408" y="1570580"/>
            <a:ext cx="2103285" cy="2103285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4E1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фото</a:t>
              </a:r>
              <a:r>
                <a:rPr lang="en-US" sz="2500" dirty="0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lang="en-US" sz="2500" dirty="0" err="1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автора</a:t>
              </a:r>
              <a:endParaRPr lang="en-US" sz="2500" dirty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851894" y="6938116"/>
            <a:ext cx="1461130" cy="1461130"/>
            <a:chOff x="0" y="0"/>
            <a:chExt cx="384824" cy="38482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84824" cy="384824"/>
            </a:xfrm>
            <a:custGeom>
              <a:avLst/>
              <a:gdLst/>
              <a:ahLst/>
              <a:cxnLst/>
              <a:rect l="l" t="t" r="r" b="b"/>
              <a:pathLst>
                <a:path w="384824" h="384824">
                  <a:moveTo>
                    <a:pt x="192412" y="0"/>
                  </a:moveTo>
                  <a:lnTo>
                    <a:pt x="192412" y="0"/>
                  </a:lnTo>
                  <a:cubicBezTo>
                    <a:pt x="243443" y="0"/>
                    <a:pt x="292384" y="20272"/>
                    <a:pt x="328468" y="56356"/>
                  </a:cubicBezTo>
                  <a:cubicBezTo>
                    <a:pt x="364552" y="92440"/>
                    <a:pt x="384824" y="141381"/>
                    <a:pt x="384824" y="192412"/>
                  </a:cubicBezTo>
                  <a:lnTo>
                    <a:pt x="384824" y="192412"/>
                  </a:lnTo>
                  <a:cubicBezTo>
                    <a:pt x="384824" y="298678"/>
                    <a:pt x="298678" y="384824"/>
                    <a:pt x="192412" y="384824"/>
                  </a:cubicBezTo>
                  <a:lnTo>
                    <a:pt x="192412" y="384824"/>
                  </a:lnTo>
                  <a:cubicBezTo>
                    <a:pt x="86146" y="384824"/>
                    <a:pt x="0" y="298678"/>
                    <a:pt x="0" y="192412"/>
                  </a:cubicBezTo>
                  <a:lnTo>
                    <a:pt x="0" y="192412"/>
                  </a:lnTo>
                  <a:cubicBezTo>
                    <a:pt x="0" y="86146"/>
                    <a:pt x="86146" y="0"/>
                    <a:pt x="192412" y="0"/>
                  </a:cubicBezTo>
                  <a:close/>
                </a:path>
              </a:pathLst>
            </a:custGeom>
            <a:solidFill>
              <a:srgbClr val="FFB01F">
                <a:alpha val="8000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384824" cy="441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1069639" y="7166418"/>
            <a:ext cx="1004526" cy="1004526"/>
            <a:chOff x="0" y="0"/>
            <a:chExt cx="264567" cy="26456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4567" cy="264567"/>
            </a:xfrm>
            <a:custGeom>
              <a:avLst/>
              <a:gdLst/>
              <a:ahLst/>
              <a:cxnLst/>
              <a:rect l="l" t="t" r="r" b="b"/>
              <a:pathLst>
                <a:path w="264567" h="264567">
                  <a:moveTo>
                    <a:pt x="0" y="0"/>
                  </a:moveTo>
                  <a:lnTo>
                    <a:pt x="264567" y="0"/>
                  </a:lnTo>
                  <a:lnTo>
                    <a:pt x="264567" y="264567"/>
                  </a:lnTo>
                  <a:lnTo>
                    <a:pt x="0" y="264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264567" cy="283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7C3C9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QR-код на полный текст практики/ сценарий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782204" y="40467"/>
            <a:ext cx="147625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ru-RU" sz="3399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Волонтерское движение «ВОЛЯ» и отряд «</a:t>
            </a:r>
            <a:r>
              <a:rPr lang="ru-RU" sz="3399" dirty="0" err="1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ЯрЛАПА</a:t>
            </a:r>
            <a:r>
              <a:rPr lang="ru-RU" sz="3399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lang="en-US" sz="3399" dirty="0">
              <a:solidFill>
                <a:srgbClr val="7C3C9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33400" y="614810"/>
            <a:ext cx="16916400" cy="39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ru-RU" sz="2200" dirty="0" err="1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Сатайкина</a:t>
            </a:r>
            <a:r>
              <a: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 Анна Сергеевна</a:t>
            </a:r>
            <a:r>
              <a:rPr lang="en-US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 советник директора по воспитанию</a:t>
            </a:r>
            <a:r>
              <a:rPr lang="en-US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 средняя школа № 4,</a:t>
            </a:r>
            <a:r>
              <a:rPr lang="en-US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 город</a:t>
            </a:r>
            <a:r>
              <a: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 Ярославль</a:t>
            </a:r>
            <a:r>
              <a:rPr lang="en-US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ru-RU" sz="2200" dirty="0" smtClean="0">
                <a:solidFill>
                  <a:srgbClr val="7C3C9D"/>
                </a:solidFill>
                <a:latin typeface="Trebuchet MS"/>
                <a:ea typeface="Trebuchet MS"/>
                <a:cs typeface="Trebuchet MS"/>
                <a:sym typeface="Trebuchet MS"/>
              </a:rPr>
              <a:t>Ярославская область</a:t>
            </a:r>
            <a:endParaRPr lang="en-US" sz="2200" dirty="0">
              <a:solidFill>
                <a:srgbClr val="7C3C9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" name="Рисунок 5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4525"/>
          <a:stretch/>
        </p:blipFill>
        <p:spPr bwMode="auto">
          <a:xfrm>
            <a:off x="1639294" y="1816804"/>
            <a:ext cx="1314450" cy="160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кабинет36\Desktop\Фото с мероприятий\Волонтеры 24\Приют 223.03.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97" y="6690281"/>
            <a:ext cx="2807279" cy="20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9433" r="8689" b="9813"/>
          <a:stretch/>
        </p:blipFill>
        <p:spPr>
          <a:xfrm>
            <a:off x="11061997" y="7145649"/>
            <a:ext cx="1131035" cy="1100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223</Words>
  <Application>Microsoft Office PowerPoint</Application>
  <PresentationFormat>Произвольный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докумен</dc:title>
  <dc:creator>Татьяна Ростовская</dc:creator>
  <cp:lastModifiedBy>кабинет37</cp:lastModifiedBy>
  <cp:revision>20</cp:revision>
  <dcterms:created xsi:type="dcterms:W3CDTF">2006-08-16T00:00:00Z</dcterms:created>
  <dcterms:modified xsi:type="dcterms:W3CDTF">2025-04-09T12:14:34Z</dcterms:modified>
  <dc:identifier>DAGgq8CKAEA</dc:identifier>
</cp:coreProperties>
</file>