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ACC5-746D-4B92-A0EA-2D391A0DA260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175E3-3608-43CE-B10A-0A9832247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092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ACC5-746D-4B92-A0EA-2D391A0DA260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175E3-3608-43CE-B10A-0A9832247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973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ACC5-746D-4B92-A0EA-2D391A0DA260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175E3-3608-43CE-B10A-0A983224794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8351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ACC5-746D-4B92-A0EA-2D391A0DA260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175E3-3608-43CE-B10A-0A9832247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67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ACC5-746D-4B92-A0EA-2D391A0DA260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175E3-3608-43CE-B10A-0A983224794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9791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ACC5-746D-4B92-A0EA-2D391A0DA260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175E3-3608-43CE-B10A-0A9832247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766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ACC5-746D-4B92-A0EA-2D391A0DA260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175E3-3608-43CE-B10A-0A9832247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439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ACC5-746D-4B92-A0EA-2D391A0DA260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175E3-3608-43CE-B10A-0A9832247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053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ACC5-746D-4B92-A0EA-2D391A0DA260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175E3-3608-43CE-B10A-0A9832247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312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ACC5-746D-4B92-A0EA-2D391A0DA260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175E3-3608-43CE-B10A-0A9832247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319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ACC5-746D-4B92-A0EA-2D391A0DA260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175E3-3608-43CE-B10A-0A9832247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404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ACC5-746D-4B92-A0EA-2D391A0DA260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175E3-3608-43CE-B10A-0A9832247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793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ACC5-746D-4B92-A0EA-2D391A0DA260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175E3-3608-43CE-B10A-0A9832247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702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ACC5-746D-4B92-A0EA-2D391A0DA260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175E3-3608-43CE-B10A-0A9832247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532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ACC5-746D-4B92-A0EA-2D391A0DA260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175E3-3608-43CE-B10A-0A9832247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010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ACC5-746D-4B92-A0EA-2D391A0DA260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175E3-3608-43CE-B10A-0A9832247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851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CACC5-746D-4B92-A0EA-2D391A0DA260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68175E3-3608-43CE-B10A-0A9832247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507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3890605" y="2006600"/>
            <a:ext cx="5980112" cy="2387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мастерская </a:t>
            </a:r>
            <a:br>
              <a:rPr lang="ru-RU" alt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«Ступени роста» </a:t>
            </a:r>
            <a:r>
              <a:rPr lang="ru-RU" alt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6688720" y="6457950"/>
            <a:ext cx="21689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Ярославль -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Заголовок 1"/>
          <p:cNvSpPr txBox="1">
            <a:spLocks/>
          </p:cNvSpPr>
          <p:nvPr/>
        </p:nvSpPr>
        <p:spPr bwMode="auto">
          <a:xfrm>
            <a:off x="4862513" y="-15875"/>
            <a:ext cx="5624512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Calibri Light" panose="020F0302020204030204" pitchFamily="34" charset="0"/>
            </a:endParaRPr>
          </a:p>
        </p:txBody>
      </p:sp>
      <p:sp>
        <p:nvSpPr>
          <p:cNvPr id="2053" name="Прямоугольник 3"/>
          <p:cNvSpPr>
            <a:spLocks noChangeArrowheads="1"/>
          </p:cNvSpPr>
          <p:nvPr/>
        </p:nvSpPr>
        <p:spPr bwMode="auto">
          <a:xfrm>
            <a:off x="4958366" y="4394200"/>
            <a:ext cx="533635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Горбушина Елена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Алексеевна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учитель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географии,  истории,  обществознания и  ОДНКНР, педагог дополнительного образования. Первая квалификационная категория.</a:t>
            </a:r>
          </a:p>
        </p:txBody>
      </p:sp>
      <p:sp>
        <p:nvSpPr>
          <p:cNvPr id="2054" name="AutoShape 11" descr="https://rossosh.bloknot-voronezh.ru/thumb/1000x0xcut/upload/iblock/91e/uchitel_goda.jpg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031" y="346388"/>
            <a:ext cx="3431204" cy="2775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529" y="3202009"/>
            <a:ext cx="3412984" cy="3412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9" descr="https://school4.edu.yar.ru/goryachee_pitanie/na_sayt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0717" y="85491"/>
            <a:ext cx="2164895" cy="14803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93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3890605" y="2006600"/>
            <a:ext cx="5980112" cy="2387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мастерская </a:t>
            </a:r>
            <a:br>
              <a:rPr lang="ru-RU" alt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«Ступени роста» </a:t>
            </a:r>
            <a:r>
              <a:rPr lang="ru-RU" alt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6688720" y="6457950"/>
            <a:ext cx="21689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Ярославль -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Заголовок 1"/>
          <p:cNvSpPr txBox="1">
            <a:spLocks/>
          </p:cNvSpPr>
          <p:nvPr/>
        </p:nvSpPr>
        <p:spPr bwMode="auto">
          <a:xfrm>
            <a:off x="4862513" y="-15875"/>
            <a:ext cx="5624512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Calibri Light" panose="020F0302020204030204" pitchFamily="34" charset="0"/>
            </a:endParaRPr>
          </a:p>
        </p:txBody>
      </p:sp>
      <p:sp>
        <p:nvSpPr>
          <p:cNvPr id="2053" name="Прямоугольник 3"/>
          <p:cNvSpPr>
            <a:spLocks noChangeArrowheads="1"/>
          </p:cNvSpPr>
          <p:nvPr/>
        </p:nvSpPr>
        <p:spPr bwMode="auto">
          <a:xfrm>
            <a:off x="4958366" y="4394200"/>
            <a:ext cx="533635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Горбушина Елена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Алексеевна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учитель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географии,  истории,  обществознания и  ОДНКНР, педагог дополнительного образования. Первая квалификационная категория.</a:t>
            </a:r>
          </a:p>
        </p:txBody>
      </p:sp>
      <p:sp>
        <p:nvSpPr>
          <p:cNvPr id="2054" name="AutoShape 11" descr="https://rossosh.bloknot-voronezh.ru/thumb/1000x0xcut/upload/iblock/91e/uchitel_goda.jpg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031" y="346388"/>
            <a:ext cx="3431204" cy="2775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529" y="3202009"/>
            <a:ext cx="3412984" cy="3412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9" descr="https://school4.edu.yar.ru/goryachee_pitanie/na_sayt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0717" y="85491"/>
            <a:ext cx="2164895" cy="14803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75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1652589" y="6284913"/>
            <a:ext cx="8758237" cy="0"/>
          </a:xfrm>
          <a:prstGeom prst="line">
            <a:avLst/>
          </a:prstGeom>
          <a:ln w="34925">
            <a:solidFill>
              <a:srgbClr val="0097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526339" y="6284913"/>
            <a:ext cx="2884487" cy="0"/>
          </a:xfrm>
          <a:prstGeom prst="line">
            <a:avLst/>
          </a:prstGeom>
          <a:ln w="34925">
            <a:solidFill>
              <a:srgbClr val="FFB6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6" name="TextBox 14"/>
          <p:cNvSpPr txBox="1">
            <a:spLocks noChangeArrowheads="1"/>
          </p:cNvSpPr>
          <p:nvPr/>
        </p:nvSpPr>
        <p:spPr bwMode="auto">
          <a:xfrm>
            <a:off x="10039351" y="6211888"/>
            <a:ext cx="5254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003E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1652588" y="6321425"/>
            <a:ext cx="838676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 smtClean="0"/>
              <a:t>Горбушина Елена </a:t>
            </a:r>
            <a:r>
              <a:rPr lang="ru-RU" altLang="ru-RU" sz="1400" b="1" dirty="0"/>
              <a:t>Алексеевна, учитель географии,  истории,  обществознания и  ОДНКНР, педагог дополнительного образования. Первая квалификационная категория.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/>
              <a:t> </a:t>
            </a:r>
          </a:p>
        </p:txBody>
      </p:sp>
      <p:sp>
        <p:nvSpPr>
          <p:cNvPr id="3078" name="AutoShape 10" descr="https://pp.userapi.com/c621513/v621513366/1990b/VSY-aNj1Jxs.jpg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079" name="AutoShape 12" descr="https://pp.userapi.com/c621513/v621513366/1987f/fGvYOKYpDU4.jpg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080" name="AutoShape 10" descr="https://cdn3.imgbb.ru/community/265/2659769/201705/f400102c39b1bb3cb4030c5670c06ba4.jpg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30149"/>
            <a:ext cx="2832476" cy="2291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82" name="Прямоугольник 2"/>
          <p:cNvSpPr>
            <a:spLocks noChangeArrowheads="1"/>
          </p:cNvSpPr>
          <p:nvPr/>
        </p:nvSpPr>
        <p:spPr bwMode="auto">
          <a:xfrm>
            <a:off x="3946526" y="261471"/>
            <a:ext cx="59753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стандарт  </a:t>
            </a:r>
            <a:endParaRPr lang="ru-RU" altLang="ru-RU" dirty="0">
              <a:solidFill>
                <a:schemeClr val="accent1"/>
              </a:solidFill>
            </a:endParaRPr>
          </a:p>
        </p:txBody>
      </p:sp>
      <p:sp>
        <p:nvSpPr>
          <p:cNvPr id="3083" name="Прямоугольник 3"/>
          <p:cNvSpPr>
            <a:spLocks noChangeArrowheads="1"/>
          </p:cNvSpPr>
          <p:nvPr/>
        </p:nvSpPr>
        <p:spPr bwMode="auto">
          <a:xfrm>
            <a:off x="7640639" y="4911725"/>
            <a:ext cx="2281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/>
              <a:t>*(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ФГОС ООО п. 9.4).</a:t>
            </a:r>
          </a:p>
        </p:txBody>
      </p:sp>
      <p:sp>
        <p:nvSpPr>
          <p:cNvPr id="3084" name="Прямоугольник 4"/>
          <p:cNvSpPr>
            <a:spLocks noChangeArrowheads="1"/>
          </p:cNvSpPr>
          <p:nvPr/>
        </p:nvSpPr>
        <p:spPr bwMode="auto">
          <a:xfrm>
            <a:off x="4594226" y="1149350"/>
            <a:ext cx="547052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altLang="ru-RU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«Воспитание российской гражданской идентичности: патриотизма, уважения к Отечеству» *.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altLang="ru-RU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осознанного, уважительного и доброжелательного отношения к другому человеку, его мнению, мировоззрению, культуре, языку, вере, гражданской позиции, к истории, культуре, религии, традициям, языкам, ценностям народов России и народов мира; готовности и способности вести диалог с другими людьми и достигать в нём взаимопонимания»*.</a:t>
            </a:r>
          </a:p>
        </p:txBody>
      </p:sp>
      <p:sp>
        <p:nvSpPr>
          <p:cNvPr id="3085" name="AutoShape 18" descr="https://xn--h1aa0abgczd7be.xn--p1ai/media/uploads/tribune/fgos-min.jpg"/>
          <p:cNvSpPr>
            <a:spLocks noChangeAspect="1" noChangeArrowheads="1"/>
          </p:cNvSpPr>
          <p:nvPr/>
        </p:nvSpPr>
        <p:spPr bwMode="auto">
          <a:xfrm>
            <a:off x="1820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3086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2798764"/>
            <a:ext cx="2703512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7" name="Прямоугольник 15"/>
          <p:cNvSpPr>
            <a:spLocks noChangeArrowheads="1"/>
          </p:cNvSpPr>
          <p:nvPr/>
        </p:nvSpPr>
        <p:spPr bwMode="auto">
          <a:xfrm>
            <a:off x="7640639" y="5262563"/>
            <a:ext cx="21732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*(ФГОС ООО, п. 9).</a:t>
            </a:r>
          </a:p>
        </p:txBody>
      </p:sp>
    </p:spTree>
    <p:extLst>
      <p:ext uri="{BB962C8B-B14F-4D97-AF65-F5344CB8AC3E}">
        <p14:creationId xmlns:p14="http://schemas.microsoft.com/office/powerpoint/2010/main" val="281462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1652589" y="6284913"/>
            <a:ext cx="8758237" cy="0"/>
          </a:xfrm>
          <a:prstGeom prst="line">
            <a:avLst/>
          </a:prstGeom>
          <a:ln w="34925">
            <a:solidFill>
              <a:srgbClr val="0097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526339" y="6284913"/>
            <a:ext cx="2884487" cy="0"/>
          </a:xfrm>
          <a:prstGeom prst="line">
            <a:avLst/>
          </a:prstGeom>
          <a:ln w="34925">
            <a:solidFill>
              <a:srgbClr val="FFB6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" name="TextBox 14"/>
          <p:cNvSpPr txBox="1">
            <a:spLocks noChangeArrowheads="1"/>
          </p:cNvSpPr>
          <p:nvPr/>
        </p:nvSpPr>
        <p:spPr bwMode="auto">
          <a:xfrm>
            <a:off x="9753601" y="6211888"/>
            <a:ext cx="8112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003E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101" name="Прямоугольник 12"/>
          <p:cNvSpPr>
            <a:spLocks noChangeArrowheads="1"/>
          </p:cNvSpPr>
          <p:nvPr/>
        </p:nvSpPr>
        <p:spPr bwMode="auto">
          <a:xfrm>
            <a:off x="1703388" y="1"/>
            <a:ext cx="8964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3E3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>
                <a:solidFill>
                  <a:srgbClr val="003E3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endParaRPr lang="ru-RU" altLang="ru-RU" sz="2000">
              <a:solidFill>
                <a:srgbClr val="003E3B"/>
              </a:solidFill>
              <a:latin typeface="Cambria" panose="02040503050406030204" pitchFamily="18" charset="0"/>
            </a:endParaRPr>
          </a:p>
        </p:txBody>
      </p:sp>
      <p:sp>
        <p:nvSpPr>
          <p:cNvPr id="4102" name="Прямоугольник 12"/>
          <p:cNvSpPr>
            <a:spLocks noChangeArrowheads="1"/>
          </p:cNvSpPr>
          <p:nvPr/>
        </p:nvSpPr>
        <p:spPr bwMode="auto">
          <a:xfrm>
            <a:off x="1703388" y="0"/>
            <a:ext cx="8964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3E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4" name="Прямоугольник 4"/>
          <p:cNvSpPr>
            <a:spLocks noChangeArrowheads="1"/>
          </p:cNvSpPr>
          <p:nvPr/>
        </p:nvSpPr>
        <p:spPr bwMode="auto">
          <a:xfrm>
            <a:off x="786063" y="123826"/>
            <a:ext cx="8839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на уроках  материалов краеведческого и </a:t>
            </a:r>
            <a:r>
              <a:rPr lang="ru-RU" altLang="ru-RU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культуроведческого</a:t>
            </a:r>
            <a:r>
              <a:rPr lang="ru-RU" alt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(сведения о культуре и религии</a:t>
            </a:r>
            <a:r>
              <a:rPr lang="ru-RU" alt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аспектов</a:t>
            </a:r>
            <a:endParaRPr lang="ru-RU" altLang="ru-RU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5" name="Прямоугольник 6"/>
          <p:cNvSpPr>
            <a:spLocks noChangeArrowheads="1"/>
          </p:cNvSpPr>
          <p:nvPr/>
        </p:nvSpPr>
        <p:spPr bwMode="auto">
          <a:xfrm>
            <a:off x="1703388" y="3730625"/>
            <a:ext cx="4572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группового сотрудничества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технологии разноуровневого обучения (дифференциация краеведческого материала)  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 возможно использовать в разных классах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94" y="939203"/>
            <a:ext cx="3726363" cy="4968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579" y="877887"/>
            <a:ext cx="3728128" cy="2796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094" y="6287202"/>
            <a:ext cx="8407113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91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1652589" y="6284913"/>
            <a:ext cx="8758237" cy="0"/>
          </a:xfrm>
          <a:prstGeom prst="line">
            <a:avLst/>
          </a:prstGeom>
          <a:ln w="34925">
            <a:solidFill>
              <a:srgbClr val="0097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526339" y="6284913"/>
            <a:ext cx="2884487" cy="0"/>
          </a:xfrm>
          <a:prstGeom prst="line">
            <a:avLst/>
          </a:prstGeom>
          <a:ln w="34925">
            <a:solidFill>
              <a:srgbClr val="FFB6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4" name="Прямоугольник 12"/>
          <p:cNvSpPr>
            <a:spLocks noChangeArrowheads="1"/>
          </p:cNvSpPr>
          <p:nvPr/>
        </p:nvSpPr>
        <p:spPr bwMode="auto">
          <a:xfrm>
            <a:off x="974726" y="-313823"/>
            <a:ext cx="896461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3E3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>
                <a:solidFill>
                  <a:srgbClr val="003E3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Авторская программа дополнительного образования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«Моя Ярославия»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 dirty="0">
              <a:solidFill>
                <a:srgbClr val="003E3B"/>
              </a:solidFill>
              <a:latin typeface="Cambria" panose="02040503050406030204" pitchFamily="18" charset="0"/>
            </a:endParaRPr>
          </a:p>
        </p:txBody>
      </p:sp>
      <p:sp>
        <p:nvSpPr>
          <p:cNvPr id="5125" name="Прямоугольник 12"/>
          <p:cNvSpPr>
            <a:spLocks noChangeArrowheads="1"/>
          </p:cNvSpPr>
          <p:nvPr/>
        </p:nvSpPr>
        <p:spPr bwMode="auto">
          <a:xfrm>
            <a:off x="1703388" y="0"/>
            <a:ext cx="8964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3E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7" name="TextBox 14"/>
          <p:cNvSpPr txBox="1">
            <a:spLocks noChangeArrowheads="1"/>
          </p:cNvSpPr>
          <p:nvPr/>
        </p:nvSpPr>
        <p:spPr bwMode="auto">
          <a:xfrm>
            <a:off x="9939338" y="6211888"/>
            <a:ext cx="8112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003E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5129" name="Picture 9" descr="https://sun9-25.userapi.com/impg/lFfJIBJJCSFpSwO-C-rGLgTiwRYc1Dh71xCI4A/qppAnjLsktY.jpg?size=750x1080&amp;quality=96&amp;sign=6189ec5b29f462cca946808e503bb29e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93524"/>
            <a:ext cx="2917392" cy="42010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https://sun9-81.userapi.com/impg/NbHiOxvI3pXWTU9CQ2TLj6ja8FGkHcXBfUw5qw/6D_kFuhKM1g.jpg?size=773x1080&amp;quality=96&amp;sign=b59394804ece461c94f16c8a4698041c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254" y="781932"/>
            <a:ext cx="3083330" cy="43078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0" name="Прямоугольник 13"/>
          <p:cNvSpPr>
            <a:spLocks noChangeArrowheads="1"/>
          </p:cNvSpPr>
          <p:nvPr/>
        </p:nvSpPr>
        <p:spPr bwMode="auto">
          <a:xfrm>
            <a:off x="721379" y="5039666"/>
            <a:ext cx="5873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Е.А.Березина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Соколова М.В. Школьное краеведение как средство духовно-нравственного воспитания обучающегося. // Актуальные тенденции социальных коммуникаций: история и современность: сборник на-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учных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статей (Материалы Международной научно-практической конференции «Актуальные тенденции социальных коммуникаций: история и современность», 2020 г., Ижевск) – Ижевск Издательский центр «Удмуртский университет», 2020- 669-675с. </a:t>
            </a:r>
          </a:p>
        </p:txBody>
      </p:sp>
      <p:sp>
        <p:nvSpPr>
          <p:cNvPr id="2" name="Прямоугольник 5"/>
          <p:cNvSpPr>
            <a:spLocks noChangeArrowheads="1"/>
          </p:cNvSpPr>
          <p:nvPr/>
        </p:nvSpPr>
        <p:spPr bwMode="auto">
          <a:xfrm>
            <a:off x="6825192" y="901699"/>
            <a:ext cx="3030537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Проекты, связанные с материалом о российских традиционных избах, стилях в одежде, о фольклоре, семейных традициях и кириллице, помогут обучающимся узнать больше о своих корнях, культурных истоках с тем, чтобы быть готовым рассказать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этом в межкультурном общении.</a:t>
            </a:r>
            <a:endParaRPr lang="ru-RU" alt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1921" y="6312841"/>
            <a:ext cx="8407113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01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1652589" y="6284913"/>
            <a:ext cx="8758237" cy="0"/>
          </a:xfrm>
          <a:prstGeom prst="line">
            <a:avLst/>
          </a:prstGeom>
          <a:ln w="34925">
            <a:solidFill>
              <a:srgbClr val="0097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526339" y="6284913"/>
            <a:ext cx="2884487" cy="0"/>
          </a:xfrm>
          <a:prstGeom prst="line">
            <a:avLst/>
          </a:prstGeom>
          <a:ln w="34925">
            <a:solidFill>
              <a:srgbClr val="FFB6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8" name="TextBox 14"/>
          <p:cNvSpPr txBox="1">
            <a:spLocks noChangeArrowheads="1"/>
          </p:cNvSpPr>
          <p:nvPr/>
        </p:nvSpPr>
        <p:spPr bwMode="auto">
          <a:xfrm>
            <a:off x="9753601" y="6211888"/>
            <a:ext cx="8112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003E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149" name="Прямоугольник 12"/>
          <p:cNvSpPr>
            <a:spLocks noChangeArrowheads="1"/>
          </p:cNvSpPr>
          <p:nvPr/>
        </p:nvSpPr>
        <p:spPr bwMode="auto">
          <a:xfrm>
            <a:off x="1703388" y="1"/>
            <a:ext cx="8964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3E3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>
                <a:solidFill>
                  <a:srgbClr val="003E3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endParaRPr lang="ru-RU" altLang="ru-RU" sz="2000">
              <a:solidFill>
                <a:srgbClr val="003E3B"/>
              </a:solidFill>
              <a:latin typeface="Cambria" panose="02040503050406030204" pitchFamily="18" charset="0"/>
            </a:endParaRPr>
          </a:p>
        </p:txBody>
      </p:sp>
      <p:sp>
        <p:nvSpPr>
          <p:cNvPr id="6150" name="Прямоугольник 12"/>
          <p:cNvSpPr>
            <a:spLocks noChangeArrowheads="1"/>
          </p:cNvSpPr>
          <p:nvPr/>
        </p:nvSpPr>
        <p:spPr bwMode="auto">
          <a:xfrm>
            <a:off x="1855788" y="146050"/>
            <a:ext cx="88122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экскурсия</a:t>
            </a:r>
            <a:endParaRPr lang="ru-RU" altLang="ru-RU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737" y="1027310"/>
            <a:ext cx="3721597" cy="4962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330334" y="1032509"/>
            <a:ext cx="4572000" cy="286226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изучения объектов, располагающихся в районе где находится образовательная организация обучающимися 5-6 классов была организована и проведена обзорная экскурсия «</a:t>
            </a:r>
            <a:r>
              <a:rPr lang="ru-RU" alt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любовью о Ярославле». 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Проведённая работа соответствует второму уровню познавательной краеведческой работы.</a:t>
            </a:r>
            <a:endParaRPr lang="ru-RU" altLang="ru-RU" sz="2000" dirty="0">
              <a:solidFill>
                <a:srgbClr val="0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589" y="3825615"/>
            <a:ext cx="3089489" cy="2317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094" y="6312941"/>
            <a:ext cx="8407113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4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1652589" y="6284913"/>
            <a:ext cx="8758237" cy="0"/>
          </a:xfrm>
          <a:prstGeom prst="line">
            <a:avLst/>
          </a:prstGeom>
          <a:ln w="34925">
            <a:solidFill>
              <a:srgbClr val="0097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526339" y="6284913"/>
            <a:ext cx="2884487" cy="0"/>
          </a:xfrm>
          <a:prstGeom prst="line">
            <a:avLst/>
          </a:prstGeom>
          <a:ln w="34925">
            <a:solidFill>
              <a:srgbClr val="FFB6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2" name="TextBox 14"/>
          <p:cNvSpPr txBox="1">
            <a:spLocks noChangeArrowheads="1"/>
          </p:cNvSpPr>
          <p:nvPr/>
        </p:nvSpPr>
        <p:spPr bwMode="auto">
          <a:xfrm>
            <a:off x="9753601" y="6211888"/>
            <a:ext cx="8112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003E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173" name="Прямоугольник 12"/>
          <p:cNvSpPr>
            <a:spLocks noChangeArrowheads="1"/>
          </p:cNvSpPr>
          <p:nvPr/>
        </p:nvSpPr>
        <p:spPr bwMode="auto">
          <a:xfrm>
            <a:off x="1793876" y="-414338"/>
            <a:ext cx="8964613" cy="70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3E3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>
                <a:solidFill>
                  <a:srgbClr val="003E3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endParaRPr lang="ru-RU" altLang="ru-RU" sz="2000">
              <a:solidFill>
                <a:srgbClr val="003E3B"/>
              </a:solidFill>
              <a:latin typeface="Cambria" panose="02040503050406030204" pitchFamily="18" charset="0"/>
            </a:endParaRPr>
          </a:p>
        </p:txBody>
      </p:sp>
      <p:sp>
        <p:nvSpPr>
          <p:cNvPr id="7174" name="Прямоугольник 12"/>
          <p:cNvSpPr>
            <a:spLocks noChangeArrowheads="1"/>
          </p:cNvSpPr>
          <p:nvPr/>
        </p:nvSpPr>
        <p:spPr bwMode="auto">
          <a:xfrm>
            <a:off x="1703388" y="0"/>
            <a:ext cx="8964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3E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6" name="Прямоугольник 3"/>
          <p:cNvSpPr>
            <a:spLocks noChangeArrowheads="1"/>
          </p:cNvSpPr>
          <p:nvPr/>
        </p:nvSpPr>
        <p:spPr bwMode="auto">
          <a:xfrm>
            <a:off x="1612899" y="81385"/>
            <a:ext cx="82692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altLang="ru-RU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межпредметного</a:t>
            </a:r>
            <a:r>
              <a:rPr lang="ru-RU" alt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внеурочного курса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«Ступени роста»  (5-7;старшеклассники)</a:t>
            </a:r>
            <a:endParaRPr lang="ru-RU" altLang="ru-RU" sz="2400" b="1" dirty="0">
              <a:solidFill>
                <a:schemeClr val="accent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326" y="1121533"/>
            <a:ext cx="8332634" cy="4738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388" y="6284913"/>
            <a:ext cx="8413209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19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1652589" y="6284913"/>
            <a:ext cx="8758237" cy="0"/>
          </a:xfrm>
          <a:prstGeom prst="line">
            <a:avLst/>
          </a:prstGeom>
          <a:ln w="34925">
            <a:solidFill>
              <a:srgbClr val="0097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526339" y="6284913"/>
            <a:ext cx="2884487" cy="0"/>
          </a:xfrm>
          <a:prstGeom prst="line">
            <a:avLst/>
          </a:prstGeom>
          <a:ln w="34925">
            <a:solidFill>
              <a:srgbClr val="FFB6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6" name="TextBox 14"/>
          <p:cNvSpPr txBox="1">
            <a:spLocks noChangeArrowheads="1"/>
          </p:cNvSpPr>
          <p:nvPr/>
        </p:nvSpPr>
        <p:spPr bwMode="auto">
          <a:xfrm>
            <a:off x="9831388" y="6211888"/>
            <a:ext cx="8112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003E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197" name="Прямоугольник 12"/>
          <p:cNvSpPr>
            <a:spLocks noChangeArrowheads="1"/>
          </p:cNvSpPr>
          <p:nvPr/>
        </p:nvSpPr>
        <p:spPr bwMode="auto">
          <a:xfrm>
            <a:off x="1793876" y="-414338"/>
            <a:ext cx="8964613" cy="70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3E3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>
                <a:solidFill>
                  <a:srgbClr val="003E3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endParaRPr lang="ru-RU" altLang="ru-RU" sz="2000">
              <a:solidFill>
                <a:srgbClr val="003E3B"/>
              </a:solidFill>
              <a:latin typeface="Cambria" panose="02040503050406030204" pitchFamily="18" charset="0"/>
            </a:endParaRPr>
          </a:p>
        </p:txBody>
      </p:sp>
      <p:sp>
        <p:nvSpPr>
          <p:cNvPr id="8198" name="Прямоугольник 12"/>
          <p:cNvSpPr>
            <a:spLocks noChangeArrowheads="1"/>
          </p:cNvSpPr>
          <p:nvPr/>
        </p:nvSpPr>
        <p:spPr bwMode="auto">
          <a:xfrm>
            <a:off x="1703388" y="0"/>
            <a:ext cx="8964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3E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0" name="Прямоугольник 1"/>
          <p:cNvSpPr>
            <a:spLocks noChangeArrowheads="1"/>
          </p:cNvSpPr>
          <p:nvPr/>
        </p:nvSpPr>
        <p:spPr bwMode="auto">
          <a:xfrm>
            <a:off x="756905" y="198935"/>
            <a:ext cx="8707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блок программы «Ступени роста»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64486" y="1562727"/>
            <a:ext cx="4397375" cy="44021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Мастерство общения;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эмоциональным состоянием;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Жизненные ценности;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«Сокровища нравственности»;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«Стоп конфликт»;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 и приемы взаимодействия с собеседником;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невербальных и вербальных способов выражения эмоциональных состояний;</a:t>
            </a:r>
          </a:p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и 9. Командная работа;  </a:t>
            </a:r>
          </a:p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Рефлексия достижений и проектирование перспектив развития. </a:t>
            </a:r>
          </a:p>
        </p:txBody>
      </p:sp>
      <p:sp>
        <p:nvSpPr>
          <p:cNvPr id="8202" name="Прямоугольник 1"/>
          <p:cNvSpPr>
            <a:spLocks noChangeArrowheads="1"/>
          </p:cNvSpPr>
          <p:nvPr/>
        </p:nvSpPr>
        <p:spPr bwMode="auto">
          <a:xfrm>
            <a:off x="1971341" y="1042654"/>
            <a:ext cx="6278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в рамках программы: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961" y="1632047"/>
            <a:ext cx="4601427" cy="3903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486" y="6284913"/>
            <a:ext cx="8419306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96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1652589" y="6284913"/>
            <a:ext cx="8758237" cy="0"/>
          </a:xfrm>
          <a:prstGeom prst="line">
            <a:avLst/>
          </a:prstGeom>
          <a:ln w="34925">
            <a:solidFill>
              <a:srgbClr val="0097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526339" y="6284913"/>
            <a:ext cx="2884487" cy="0"/>
          </a:xfrm>
          <a:prstGeom prst="line">
            <a:avLst/>
          </a:prstGeom>
          <a:ln w="34925">
            <a:solidFill>
              <a:srgbClr val="FFB6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0" name="Прямоугольник 12"/>
          <p:cNvSpPr>
            <a:spLocks noChangeArrowheads="1"/>
          </p:cNvSpPr>
          <p:nvPr/>
        </p:nvSpPr>
        <p:spPr bwMode="auto">
          <a:xfrm>
            <a:off x="1793876" y="-414338"/>
            <a:ext cx="8964613" cy="70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3E3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>
                <a:solidFill>
                  <a:srgbClr val="003E3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endParaRPr lang="ru-RU" altLang="ru-RU" sz="2000">
              <a:solidFill>
                <a:srgbClr val="003E3B"/>
              </a:solidFill>
              <a:latin typeface="Cambria" panose="02040503050406030204" pitchFamily="18" charset="0"/>
            </a:endParaRPr>
          </a:p>
        </p:txBody>
      </p:sp>
      <p:sp>
        <p:nvSpPr>
          <p:cNvPr id="9221" name="Прямоугольник 12"/>
          <p:cNvSpPr>
            <a:spLocks noChangeArrowheads="1"/>
          </p:cNvSpPr>
          <p:nvPr/>
        </p:nvSpPr>
        <p:spPr bwMode="auto">
          <a:xfrm>
            <a:off x="1703388" y="0"/>
            <a:ext cx="8964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3E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4" name="Прямоугольник 5"/>
          <p:cNvSpPr>
            <a:spLocks noChangeArrowheads="1"/>
          </p:cNvSpPr>
          <p:nvPr/>
        </p:nvSpPr>
        <p:spPr bwMode="auto">
          <a:xfrm>
            <a:off x="4249439" y="4517842"/>
            <a:ext cx="513238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требований Стандарта к задачам контроля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межкультурной компетенции могут служить как письменные задания (письмо,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эссэ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портфолио), так и межкультурные проекты, игры и фестивали.</a:t>
            </a:r>
          </a:p>
        </p:txBody>
      </p:sp>
      <p:sp>
        <p:nvSpPr>
          <p:cNvPr id="9225" name="TextBox 14"/>
          <p:cNvSpPr txBox="1">
            <a:spLocks noChangeArrowheads="1"/>
          </p:cNvSpPr>
          <p:nvPr/>
        </p:nvSpPr>
        <p:spPr bwMode="auto">
          <a:xfrm>
            <a:off x="9831388" y="6211888"/>
            <a:ext cx="8112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003E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226" name="Прямоугольник 1"/>
          <p:cNvSpPr>
            <a:spLocks noChangeArrowheads="1"/>
          </p:cNvSpPr>
          <p:nvPr/>
        </p:nvSpPr>
        <p:spPr bwMode="auto">
          <a:xfrm>
            <a:off x="674390" y="7736"/>
            <a:ext cx="8707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 блок программы «Ступени роста» </a:t>
            </a:r>
          </a:p>
        </p:txBody>
      </p:sp>
      <p:pic>
        <p:nvPicPr>
          <p:cNvPr id="10252" name="Picture 12" descr="https://sun9-25.userapi.com/impg/i3pJY-KNxxmUZDnBlowTywCHKSajdQI_6fbGNQ/H0VzpARKowU.jpg?size=1080x673&amp;quality=96&amp;sign=9334253654695c13877447ef5a2ec2a8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296" y="910504"/>
            <a:ext cx="5730379" cy="33293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3" y="1051161"/>
            <a:ext cx="3285905" cy="4647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5972" y="6284913"/>
            <a:ext cx="8425402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1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1652589" y="6284913"/>
            <a:ext cx="8758237" cy="0"/>
          </a:xfrm>
          <a:prstGeom prst="line">
            <a:avLst/>
          </a:prstGeom>
          <a:ln w="34925">
            <a:solidFill>
              <a:srgbClr val="0097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526339" y="6284913"/>
            <a:ext cx="2884487" cy="0"/>
          </a:xfrm>
          <a:prstGeom prst="line">
            <a:avLst/>
          </a:prstGeom>
          <a:ln w="34925">
            <a:solidFill>
              <a:srgbClr val="FFB6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4" name="Прямоугольник 12"/>
          <p:cNvSpPr>
            <a:spLocks noChangeArrowheads="1"/>
          </p:cNvSpPr>
          <p:nvPr/>
        </p:nvSpPr>
        <p:spPr bwMode="auto">
          <a:xfrm>
            <a:off x="1703388" y="1"/>
            <a:ext cx="8964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3E3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>
                <a:solidFill>
                  <a:srgbClr val="003E3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endParaRPr lang="ru-RU" altLang="ru-RU" sz="2000">
              <a:solidFill>
                <a:srgbClr val="003E3B"/>
              </a:solidFill>
              <a:latin typeface="Cambria" panose="02040503050406030204" pitchFamily="18" charset="0"/>
            </a:endParaRPr>
          </a:p>
        </p:txBody>
      </p:sp>
      <p:sp>
        <p:nvSpPr>
          <p:cNvPr id="10245" name="Прямоугольник 12"/>
          <p:cNvSpPr>
            <a:spLocks noChangeArrowheads="1"/>
          </p:cNvSpPr>
          <p:nvPr/>
        </p:nvSpPr>
        <p:spPr bwMode="auto">
          <a:xfrm>
            <a:off x="1703388" y="0"/>
            <a:ext cx="8964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3E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7" name="Прямоугольник 3"/>
          <p:cNvSpPr>
            <a:spLocks noChangeArrowheads="1"/>
          </p:cNvSpPr>
          <p:nvPr/>
        </p:nvSpPr>
        <p:spPr bwMode="auto">
          <a:xfrm>
            <a:off x="1790701" y="160915"/>
            <a:ext cx="8269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Магистерская диссертация </a:t>
            </a:r>
          </a:p>
        </p:txBody>
      </p:sp>
      <p:sp>
        <p:nvSpPr>
          <p:cNvPr id="10248" name="Прямоугольник 8"/>
          <p:cNvSpPr>
            <a:spLocks noChangeArrowheads="1"/>
          </p:cNvSpPr>
          <p:nvPr/>
        </p:nvSpPr>
        <p:spPr bwMode="auto">
          <a:xfrm>
            <a:off x="360609" y="3760422"/>
            <a:ext cx="428071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магистерской диссертации с отличием на тему: «Формирование межкультурной компетенции обучающихся в поликультурной образовательной среде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( 2021 г.)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научных публикаций по проблематике 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9" name="TextBox 14"/>
          <p:cNvSpPr txBox="1">
            <a:spLocks noChangeArrowheads="1"/>
          </p:cNvSpPr>
          <p:nvPr/>
        </p:nvSpPr>
        <p:spPr bwMode="auto">
          <a:xfrm>
            <a:off x="9753601" y="6211888"/>
            <a:ext cx="8112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003E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11275" name="Picture 11" descr="https://sun9-88.userapi.com/impg/1LXWYdZeYbou2W598TPYu5Bkf9zUrLKp2v2tZQ/58n9yIWagqQ.jpg?size=1193x1193&amp;quality=96&amp;sign=8fe2ed0f9432f7864bde153e150e22ab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129" y="840644"/>
            <a:ext cx="4790472" cy="4790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7" name="Picture 13" descr="https://sun9-78.userapi.com/impg/gvh8vDmQ-eQQKi9L0aEA7MULAQk48nimot66nA/ckWsYCFoMic.jpg?size=1280x960&amp;quality=96&amp;sign=9c763239e4a72de7ca968592c2a6ed4f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84" y="868765"/>
            <a:ext cx="3912548" cy="29344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102" y="6284913"/>
            <a:ext cx="8431499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70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</TotalTime>
  <Words>491</Words>
  <Application>Microsoft Office PowerPoint</Application>
  <PresentationFormat>Широкоэкранный</PresentationFormat>
  <Paragraphs>58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Times New Roman</vt:lpstr>
      <vt:lpstr>Trebuchet MS</vt:lpstr>
      <vt:lpstr>Wingdings</vt:lpstr>
      <vt:lpstr>Wingdings 3</vt:lpstr>
      <vt:lpstr>Грань</vt:lpstr>
      <vt:lpstr>Методическая мастерская  «Ступени роста»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Методическая мастерская  «Ступени роста»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Методическая мастерская  «Ступени роста»  </dc:title>
  <dc:creator>Elena</dc:creator>
  <cp:lastModifiedBy>Elena</cp:lastModifiedBy>
  <cp:revision>8</cp:revision>
  <dcterms:created xsi:type="dcterms:W3CDTF">2021-11-08T08:07:46Z</dcterms:created>
  <dcterms:modified xsi:type="dcterms:W3CDTF">2024-04-15T18:10:27Z</dcterms:modified>
</cp:coreProperties>
</file>