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9" r:id="rId3"/>
    <p:sldId id="266" r:id="rId4"/>
    <p:sldId id="260" r:id="rId5"/>
    <p:sldId id="273" r:id="rId6"/>
    <p:sldId id="275" r:id="rId7"/>
    <p:sldId id="270" r:id="rId8"/>
    <p:sldId id="290" r:id="rId9"/>
    <p:sldId id="291" r:id="rId10"/>
    <p:sldId id="281" r:id="rId11"/>
    <p:sldId id="282" r:id="rId12"/>
    <p:sldId id="283" r:id="rId13"/>
    <p:sldId id="284" r:id="rId14"/>
    <p:sldId id="285" r:id="rId15"/>
    <p:sldId id="286" r:id="rId16"/>
    <p:sldId id="271" r:id="rId17"/>
    <p:sldId id="289" r:id="rId18"/>
    <p:sldId id="257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0010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427984" y="5589240"/>
            <a:ext cx="4716016" cy="1080120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85723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Сочинение оценивается по пяти критериям.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1549552"/>
            <a:ext cx="628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«Соответствие теме»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00034" y="2292486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«Аргументация.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Привлечение литературного материала»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0034" y="3143249"/>
            <a:ext cx="69294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«Композиция»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034" y="3643314"/>
            <a:ext cx="8001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терий №4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«Качество речи»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00034" y="4300515"/>
            <a:ext cx="8001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«Грамотность»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1472" y="5080828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получения «зачета» за итоговое сочинение необходимо получить «зачет» по критериям №1 и №2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(выставление «незачета» по одному из этих критериев автоматически ведет к «незачету» за работу в целом), а также дополнительно «зачет» хотя бы по одному из других критериев (№3-№5).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252567"/>
            <a:ext cx="871296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«Соответствие теме»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рассуждает на предложенную тему, выбрав путь её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только при условии, если сочинение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соответствует теме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1033710"/>
            <a:ext cx="83924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«Аргументация.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литературного материала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3116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Данный критерий нацеливает на проверку умения строить рассуждение, доказывать свою позицию, формулируя аргументы и подкрепляя их примерами из опубликованных литературных произведений. Можно привлекать произведения устного народного творчества (за исключением малых жанров), художественную, документальную, мемуарную, публицистическую, научную и научно-популярную литературу (в том числе философскую, психологическую, литературоведческую, искусствоведческую), дневники, очерки, литературную критику и другие произведения отечественной и мировой литературы (достаточно опоры на один текст).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Незачет» ставится при условии, если сочинение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содержит аргументации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написано без опоры на литературный материал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или в нем существенно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искажено содержание выбранного текста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литературный материал лишь упоминается в работе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(аргументы примерами не подкрепляются). Во всех остальных случаях выставляется «зачет».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265392"/>
            <a:ext cx="856895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№3 «Композиция»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логично выстраивать рассуждение на предложенную тему.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тезисно-доказательная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часть (во всех остальных случаях выставляется «зачет»).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-17140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9113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548680"/>
            <a:ext cx="839187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№4 «Качество речи»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проверку речевого оформления текста сочинения.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низкое качество речи существенно затрудняет понимание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смысла сочинения (во всех остальных случаях выставляется «зачет»).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104794" cy="210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539494"/>
            <a:ext cx="864096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«Грамотность»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позволяет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оценить грамотность выпускника.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сумме более 5 ошибок на 100 слов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6257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Сохранность работ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7154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сразу же будут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сканироваться и размещаться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региональных и федеральной информационных системах обеспечения проведения ЕГЭ,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 к которым будут иметь все вузы страны.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 же время вузы при объявлении условий приема должны будут указать, станут ли они учитывать выпускные сочинения.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shans-online.com/images/news/2012/12/50ceca026be69.jpg"/>
          <p:cNvPicPr>
            <a:picLocks noChangeAspect="1" noChangeArrowheads="1"/>
          </p:cNvPicPr>
          <p:nvPr/>
        </p:nvPicPr>
        <p:blipFill>
          <a:blip r:embed="rId2" cstate="print"/>
          <a:srcRect b="14122"/>
          <a:stretch>
            <a:fillRect/>
          </a:stretch>
        </p:blipFill>
        <p:spPr bwMode="auto">
          <a:xfrm>
            <a:off x="5309238" y="4429132"/>
            <a:ext cx="318897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0100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поступлении в вузы, сочинение  рассматривается в ряду индивидуальных достижений и  может принести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абитуриенту до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дополнительных баллов к ЕГЭ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случае представления поступающим указанного сочинения).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за сочинение на данном этапе выставляется вузом по утвержденным им критериям.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результатов сочинения по литературе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поступлении в вузы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studikam.ru/wp-content/uploads/2014/05/ea36be7c766928fdd18fa237d3ff7d6eb5e62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084" y="1196752"/>
            <a:ext cx="2960580" cy="222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-1285908"/>
            <a:ext cx="664370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Тематические направления итогового сочинения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Забвению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подлежит (исторические события, общественные явления, произведения искусства, память о которых не имеет срока давности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другие (человек среди людей; проблема конфликта, понимания, что значит «быть собой»):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прошлым и будущим: портрет моего поколения (культурные запросы, литературные пристрастия, жизненные оценки, отношения с семьей и обществом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 (тема изменений, открытий, вызовов, стоящих перед человеком и человечеством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Разговор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собой (внутреннее пространство человека и словесные способы его исследования – вопросы, которые человек задает себе; внутренние переживания; тема совести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/>
              <a:t> 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4098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731631" cy="2178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этих направлений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разрабатывает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итоговых сочинений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Они будут отличаться для разных часовых поясов. Обучающиеся узнают их </a:t>
            </a:r>
            <a:r>
              <a:rPr 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экзамена.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сочинений</a:t>
            </a:r>
          </a:p>
        </p:txBody>
      </p:sp>
      <p:pic>
        <p:nvPicPr>
          <p:cNvPr id="5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376264" cy="1894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.ntv.ru/home/news/20131231/pu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571480"/>
            <a:ext cx="3786214" cy="2512514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3286124"/>
            <a:ext cx="821537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2014/2015 учебного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число выпускных экзаменов в российских школах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вернулось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сочинение. Соответствующее поручение президент РФ В. Путин дал правительству в декабре 2013 года. 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68760"/>
            <a:ext cx="8535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способности человека самостоятельно мыслить, аргументировать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выводы с опорой на литературные произведения как русской, так и мировой литературы, как входящих в школьную программу,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 выходящих за ее рамки…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и задачи введения сочинения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Дата написания и пересдачи, место проведения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top.oprf.ru/storage/c/2013/12/04/1386135575_887771_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987824" y="692696"/>
            <a:ext cx="3240360" cy="2402337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3140968"/>
            <a:ext cx="860733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Писать итоговое сочинение выпускники будут 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первую среду декабря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своих школах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темам, сформированным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часовым поясам. </a:t>
            </a:r>
          </a:p>
          <a:p>
            <a:pPr algn="ctr"/>
            <a:r>
              <a:rPr lang="ru-RU" sz="3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3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первую среду февраля и мая  выпускникам предоставляется возможность пересдачи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т.ч. для пропустивших итоговое сочинение (изложение) по уважительной причине).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работы и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для написания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://www.mincom.gov.az/assets/Uploads/yaziinsha40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816424" cy="2328019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3141263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выставлении оценки учитывается объем сочинения.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Рекомендуемое количество слов – 350.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 сочинении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250 слов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подсчёт включаются все слова,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и служебные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такая работа считается невыполненной и оценивается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баллов.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часа 55 минут.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Границы свободы в сочинении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обоснования своей позиции выпускнику следует привести в сочинении не менее одной ссылки на произведение русской и мировой литературы.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ng.ru/upload/resize_cache/iblock/351/450_320_1/66-8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3643338" cy="243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сочинения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8572527" y="2228671"/>
            <a:ext cx="45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71349"/>
            <a:ext cx="8320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итогового сочинения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зачет или незачет.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ЕГЭ допустят только учеников, получивших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зачет.</a:t>
            </a:r>
          </a:p>
        </p:txBody>
      </p:sp>
      <p:sp>
        <p:nvSpPr>
          <p:cNvPr id="8198" name="AutoShape 6" descr="data:image/jpeg;base64,/9j/4AAQSkZJRgABAQAAAQABAAD/2wCEAAkGBw8PDw8OEBANDw4QDw8ODg8ODw8NDQ8PFBUWFhQVFRQYHCkgGBooGxQUITEhJS0rLi4uFx81ODYsNygtLisBCgoKDg0OGxAQGy8kICUsMCwsLCwsLCwtNTQsLywsLCwsLCwsLCwsLywsLCwsLCwsLCwsLCwsLCwsLCwsLCwsLP/AABEIAMIBAwMBEQACEQEDEQH/xAAbAAEAAgMBAQAAAAAAAAAAAAAAAQIDBQYEB//EAD8QAAIBAwIDBQMKBAQHAAAAAAABAgMEERIhBTFBBhNRYXEigZEHFCMyQlJyobHBQ2LR4TOCkvEVFnOywtLw/8QAGwEBAAIDAQEAAAAAAAAAAAAAAAQFAQIDBgf/xAAxEQEAAgEDAwIDBwQDAQAAAAAAAQIDBBEhEjFBBVETIpEyYXGBobHRI8Hh8EJS8RT/2gAMAwEAAhEDEQA/APuIAAAAAAAAAAAAAAAAAAAAAAAAAAAAAAAAAAAAAAAAAAAAAAAAAAAAAAAAAAAAAAAAAAAAAAAAAAAAAAAAAAAAAAAAAAAAAB5rm8UPZS1S8Fsl6sg6vX0wfL3t7fy648M257Q8c7yt0cF5aW/3Km/qmp7xER+X+UiMOPzuxx4zKDxVitP34Z29Ym+D1uYt05q/nH8N50cXj+nPPtLb0qkZRUotSi1lNbpov6XresWrO8SgWrNZ2lY2YAAAAAAAAAAAAAAAAAAAAAAAAAAAAAAADBe1+7pyn1S29XsvzI+rzxgw2ye3+w6YsfXeKtVR5Ze7e7fizyeO02mbW5mU6/tDLJbZO1+I3c47tZxCSwV2WeUzBE7q9luIONZ2zfszTnT8prmvet/cXfomomJnDPbvH92vqOGJrGSO/aXWHpFOAAAAAAAAAAAAAAAAAAAAAAAAAAAAAAAGq7SyxQT6KpDPp/vgqfWt/wD5Z/GE3QRvl2+6WqoXiweWrk2Tb4eU1b7YzbNMwxXBy1V3dZOPMym48ezz8Dp1Z3lCrGEnSpzk5z5RS0yXv59C79JwXnLF4jiPLhr8tIxTSZ59ndyu/BfE9SoFPnUvL4AZaV1nZ7efQD0gAAAAAAAAAAAAAAAAAAAAAAAAABhq3VOH1pxXq1k4ZNThx8XtEfm3rivbtCkL+jLlVp/6kjFNXgv9m8T+bacGSO9Z+iOIWyr0Z0sr2o4T54lzT+ODOfFXPimk+TFknFeLez567qVOcqVRONSDxJP9V4o8Tm018dpraOYekpauSsWgd5lpLLbeElu2znXFMztDbaIjeW84dwTOJ193zVPovxePoej0Po9a7Xzcz7fz7qjU+oTPy4vr/DdxiksJJJcktki+iIiNoVczvzLHWrwgsykl6gaa/wC01Om9MITqz6Rjz9X1SMbwbSx0eO3Mnn5qlHzqJSMjc8J4/CpPuZqVKr0jPr6PkzWLRvs26Z23b02agAAAAAAAAAAAAAAAAAAAAAADxX1w17EXh/aa6LwKj1LWTT+ljnnzPskYccfalp7ucYroeayTEJ+KJtLR3E030I226ypEw8veyh9SUo/hk4/odseS9PszMfhLaaVt9qN2q45KrW0zc5znH2Vn2pY8M82S6575J2vO7WMdKR8sbOq7J8CdvBVa3tXElnHSlF9F5+LPSaPRVxR1zHzfso9XqpyT0xPH7uibSWXhJbtvZJFghOZ4j2toxnog5d2tpVklLfwguvqQr67HF+nv98JVdLea9UtdC7q3cn3eqjQTw5ve4qe/7C9NzfHlnNM9PFY8+Zc7UjH9rmW0suHwprEYpePVt+LfUlRER2cZndsKdJGWHg45TSVKp9uE04vzw/3SOd6xM1n729ZmIl19hV10qc/vQi/yN2rOAAAAAAAAAAAAAAAAAAAAABjr1FCLk+n5vocs+aMOObz4bUr1Ts01SeE5Pm92ePyZJtM3t3lYVrvxDmuL3+MtvkQ4ib2WmHHFYc9Liye+SRGCXXqg/wCIrxM/Bk6odB2Rte+k7iSzCD00/Bz6v3fuW/pWj3t8W3aO34/4VvqGo2r8Ovnu66TSWXslu2ehUz592m7SSrydGk2qKel42daS/wDEqdXqZtvSnbzKw0+GKR127+Iailb/AGpbvoukfQqpt4hLiJtO8uo7MVouEqf2oy1Y8Yv+5dem5Imk08wga3HMWi3h0EYlkhM0YgaHtBNzq06Md8Zm/V+xBfFy+Br5beHcWlLRThD7sYx+CMsMoAAAAAAAAAAAAAAAAAAAAAGr4lXzLR0ju/xf/fqee9W1PVeMUdo5n8UzBj2r1e7S8Ru1hpFDkvvxCxwYud3zftfxJ5VKL3e8vKJO0WH/AJSk579MdMOfp3EsYJ80hG65ZVWka9MM9cvrPYy9p/N6dttGpCO6ezk3vJ+uWyw9P1VbR8KeJjt9/wDlA1mC0T8TvEsXbHiE9HzajnXUag2ui5yfw/UsMsWmvTXvKJj2i29vDj3aqlUcHziklnwxnJRauvTfojtH+7rTD89eqfL1RWSF2d4h6LXVTnGpB4kuXg/FPyN8ea2O0WqxesXr02djw68jWjlbSX1o9U/6HpNNqaZ6717+YU2bDbFO09kcY4lC1oupLeT9mnBfWqVHyijtadocojdzvZ69p07m2dxJzrXVaTyuSnuov8CeIr+zOEZ6cR7y7fCtO8+z6aSHEAAAAAAAAAAAAAAAAAAAABEnhN+CyYmdo3ZiN5cXcXTll53k3J+8+f5M05LTafM7vQ48UV4aTiNacU3u1h8t2Zx1iZSo2h81u7h1akpvm3y8F0Rf46dNYrCuvfqtMy9PDuHV6zSp0qs8vC0Qk1n15G01tPEQxvEd5dvwfsFVliVw1SWU1CLUpvxy+S/M74tDe3N+HDJrKRxXlur/AIbFV5PVpqOMalKcHpm5JqMovG3WLz/N5EzJocWSertPvCLTV5KR0949mOytXKpOpKWt6mk8beePeTEVl4vwVV4qUcRrRXsvpJfdZF1WljNG8d0nT6icc7T2c7TjKEnCacZx2afM89lx2pO0wt62i0bw99NEdrL0wcqS75NwUft9PTz9CTpa5ZyR8Lv/AL3cstqRWevs1vFr+dzLvpQn3dPMKcIRcpuT5pY+28LL+yvzu8+Wbx0x28zH7R/dBxY9p3n8v5l6eynAbi5uqVzVpTp0qUo1HKpFwzp+pTpp74zjf16kXTYMuTLF7RtEf7CVmy0pj6azvMvqRcqsAAAAAAAAAAAAAAAAAAAABEllY8djExvGxHD5hxrjVtZznTq1Y6oSa0w9ubXTZeXieLn0zP8AEmlY4ie/h6Ouek0i3u2NtCNanGpHeMoqS26NZRCmlqzMT4bTl2fPe23Au5n38ZS7ucsTj0hN+nRl/wCl6qLx8Oe8fq45af8AKHQ/JZx1KnVtaj/wnGdJt793PZx90sf6i9xSq9VXaYmHVXnaanhqn7Wz3I2X1HBj433n7jHost+dtvxaWne3FxVVdR+hpzdKT6qU4tx92Yr4oxp9ZbNfeI+XfZtm0tcVeZ57t5wyKdOLjusIsImJjeEKYmOJbCMTLDx8Y4fTq03KWIzgm4z6ryfivIi6rBTLSd+8eUjT5bUtx2nw5VX1OjhVMynz7qL9v/M/sr138ilpobT82SemPv7/AEWGTUV36acy3thw664lolWSt7SDzCEFpbX8ud/8z39C2x4t69NY6a/rP8fur7Wis7zzP6O1srOnQhGnTiowisJImVrFY2hxmZmd5egywAAAAAAAAAAAAAAAAAAAB5OI8Tt7aHeV61KjDxqTUc+nj7jEzEMxWZ7OD438rVtTzC0pVLmfJTnmlRz7/afwRznLHhIppbT9rhwXGu2PE73KqV3RpP8AhUPoo482vafvZym8ylUwUr4c5phH+Z+Zq6vpXYfi+u0Uc70pOk/wreP5PHuPMepYpx55mO1uUrHWL1/Bj7WV4zt6kG17S2/F0/M56GJrmrZ2yRtjmHJcEpd1JtSlmS0t8ts5/YuNVqJtXprwiYsXO9nWUF7PuKW3dPh3HYWzjKxnqWVWq1G/RYiv+09P6XTbBv7yovULb5tvaHnveDXNCTlR1Si3l6MNP1g+voTZx871nb9voiRfjaY3ebvb97KOH/0Hn9Tbpt/2/Rr1V9v1X/5fvbhfS1amH95qnFe6O4tWduO5FuW14P2OtbdqUl3s1unJeyn5ROdNPWs9VuZ95bWyzMbRxDokju5pAAAAAAAAAAAAAAAAAAFZySTbaSW7beEl6gcnx35RuG2uYqq7mqtu7t8VN/Of1V8TSbxDtTBezguL/KVxK5zG2hC0pv7S+krY/FJYXuRynLM9kmmmrHflx13mpN1LitUrVHzc5yqS+LOc8pEREdnnlcpbQSX6hndays7i6noo06tab6U4uWPXHIzFZlpbJEd3c8C+Sa6q4ldVIW8OsI4q1v8A1X5nWMXujX1Ps21LgNvZqdOn3n1mpTc25SabSb6Hj9ZqcmXNMT4mYj6rjTV2rvHlyfGp66vdwUnjxeyJOCOmvVLbJO87Qmz4VU2a5+gvnqzXFMNqpSpx0zTTx8SNxad4dOz6j2Qp6bC25bw17fzNy/c9Zoq9OCsfc85q7b5rfi3BKRwAAAAAAAAAAAAAAAAAAAAAABx/yq2Eq3DpYlKMaVWnVq6c701mMsrqlqz7jnkj5XfTzEX5fE3VoU9oR1P70v6EdYvPVvJzeN99kl/QbMTaIb/gfYLiV5iSpOjTf8S4zTWPKP1n8DpGOZcL56w+h8C+Sizo4lczndT5uP8AhUc+i3fxOkY4hGtntPZ3VlY0aEFTo06dKC5RpxUF+R02cZmZ7vQGHzbtXN0alZPpJyXmpbr9TxmpwTXVXrPvv9eXo9NeJw1mPb9nOdl7NV5SnLduRjVXmkRWG9J2ibO4o8KjGOUiH8O0xvLjbUzM7NLx+0Tpy8YpteqM4bdN9kmluqGHsF2yjRmrSvLFCb+im+VKb6P+Vv4P1PT6HPOP+nbt4Veswxf56931QuFUAAAAAAAAAAAAAAAAAAAAAAAMdejGpCVOaUoTi4Si+Ti1hoETs+X23yQR76bq3L+b6m6cacfpXDopSeyfxOUYkqdTMx2dzwTsnYWWO5oQU1/En9JV/wBT5e46RWIcLXtbu3ZloAAAHPdr+znz2nmElCvFYi5Z0TX3ZY/UhavR1zbWji0JWm1M4uJ7S5Ls32bu7KrL5wqahNexomp5kufoUHqWntj6Zt5WGPPW9ZirrpyWnBDm3y7OMRzu5vjdRaZejI1ObrPDG0PllGOX5F/adkevL652A7Qy0QtK8s4SjQqSe7XSEn+j9xL0WuibfCv+U/2Q9XpNo+JT8/5d2W6sAAAAAAAAAAAAAAAAACAAAAAAAAAAAAAAaHjtX6aEfuwz75P+x5f13JvmrX2j9/8AxZ6Ov9OZ95a24uNilmyZTHy5vi8atZOjRWurOMlCOcZeG/2JOjxTkyREJOS0Y8czLg7Km84aaaeGmsNNc014lpl4R8XLt+C22YFRmv8AMl9ofQOAcTc13NR/SxXsyf8AEiv3PSel+o/Hj4d/tR+v+fdR6zSxSeunaf0bkuEAAAAAAAAAAAAAAAAAAIyAyAyAyBGQGQGQIyA1ANQEagOW4nW1V6r8Gor3L+uTxXqmTr1V/u4+i801NsNfq1lzUK+OUylWhnfVKVZVaU9E6abUsRljO3JrHVljpslsUxavdnLSuSOm3Zzt/wAV7+772cacZzwpypx0RnP7zXiywzWtlr1T3RsVK456Y7O+7O0lpSfVFJO1r7S66iZiOGyu4OGJxeJReYtdGhvbFeL17w4Yp6vlt2l0tjdqrThUW2qOWvB8mvjk9zp80ZsVckeYUubHOO80nwz6zs5p1ANQE5AZAZAZAnIDIDIDIDIEgAK5AjIDIEZAjUBGoCNYEOYFXUAq6oFXXQGOV0lv4bmJnaN2Yjfhysqmcy+83L47nz3JfrvNveZl6WK7REezw3lTCZmkcutYcjxG7xGpvvJ49y/3LPFj3mGl7bNFQipzXqTbT01R68y+mcEm4Qim84SKHLPz7pOSvVD3X14tLNN5tLnixbS2/AK2m3pp83qnjwUm2vyPbenY5x6akT+P15UmtvFs9pj8Po2SuUTUVZXAFlXAsqwEqqBZVALKYE6wJ1ATqAnIDIE5AZApkCMgQ5AVcgKuYFHMCjqgYpVgMUq4GGdyB56l2B47i82azzTRw1MTOG8V77T+zph2+JXf3h5M7HgXpduWo4vWxFkjDXeXTw5m64bGay86msvDxuezw6ekYq1tHh5vLqLTktas+Wu/4dOnLVF5x0Zpk0VLRtE7N8estWeY3b6z47OCSlSnt1jiSKjL6Lkmd6zErCnqWKftRMPTS4o601qp1FBbvKSz/Y7aX0bpt1ZZ/KHLP6lE12xx+bqLW/ykXyoe+ndMDPC4AzRrgZI1gMsawGSNUC6qAZFUAspgWUwLKQFlICdQE5Ao2BVsCrkBRyApKQGKUwMUpgYJzAwTmB56kmB5auQPDcQm+QGvde5hlOEZx6PViXvKPU+i0vfqxztv4WmD1Ga12vG/3tbeRuKrWYqMfXU2ddJ6VXDPVed2uo9Rm9emkbLQtZ9S3VrPC08gPRCzXgB6aVql0A9dKngD1QAzwYGaMgMsZAZoyAyxkBkjIDJGQGRSAupAXUgLKQFkwJyBDYFWwKNgY5MDHJgY5AYpAYpIDFKIGKUAKOmBjdECkrZMDG7NeAFXZLwAj5ogLK2AsrcC6ogXjSAyRpgZIwAyRiBkjEDJFAZEBkQF0BdAXQFkBZMCwBgUYFWBRoCjQFGgMbiBRwAq6YFHTAjugI7oCO6Ad0BHcgR3IDuQHcgSqQEqkBZUgLKmBZQAsoAXUQLKIF0gLJAXSAsgLICUBYCWBDQFWgKtAVcQKuIFXECrgBDgBGgCNAEaAHdgNADQBHdgO7Ad2A7sCdADQBOgCdAFlECVECVECyiBKQFkgJSAskBKAkCwEYAjAENAVwBGAIwA0gRpAjSA0gRpAaQGkBpAjSA0gNADSBOkBpAaQJ0gTpAaQJwBOAJwBOAJwBOAJwAAsBAEAQAAgCAIAAAIAAAAEAAAAAAAkAAAASBIBASAAkCUBI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3872"/>
            <a:ext cx="2919838" cy="291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Требование №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«Объем итогового сочинения»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2285992"/>
            <a:ext cx="734481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99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Требование № 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34481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79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921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Требование № 1</vt:lpstr>
      <vt:lpstr>Требование № 2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X86</cp:lastModifiedBy>
  <cp:revision>71</cp:revision>
  <dcterms:modified xsi:type="dcterms:W3CDTF">2020-11-08T13:28:07Z</dcterms:modified>
</cp:coreProperties>
</file>