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304" r:id="rId7"/>
    <p:sldId id="293" r:id="rId8"/>
    <p:sldId id="29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95" r:id="rId18"/>
    <p:sldId id="313" r:id="rId19"/>
    <p:sldId id="314" r:id="rId20"/>
    <p:sldId id="31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16" r:id="rId29"/>
    <p:sldId id="317" r:id="rId30"/>
    <p:sldId id="318" r:id="rId31"/>
    <p:sldId id="319" r:id="rId32"/>
    <p:sldId id="320" r:id="rId33"/>
    <p:sldId id="321" r:id="rId34"/>
    <p:sldId id="257" r:id="rId35"/>
    <p:sldId id="322" r:id="rId36"/>
    <p:sldId id="323" r:id="rId37"/>
    <p:sldId id="324" r:id="rId38"/>
    <p:sldId id="325" r:id="rId39"/>
    <p:sldId id="32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1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C6DC-C3C6-4D5A-89B8-13410157630C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048A-B279-47BC-AF1D-0A5DE2B9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C6DC-C3C6-4D5A-89B8-13410157630C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048A-B279-47BC-AF1D-0A5DE2B9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C6DC-C3C6-4D5A-89B8-13410157630C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048A-B279-47BC-AF1D-0A5DE2B9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C6DC-C3C6-4D5A-89B8-13410157630C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048A-B279-47BC-AF1D-0A5DE2B9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C6DC-C3C6-4D5A-89B8-13410157630C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048A-B279-47BC-AF1D-0A5DE2B9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C6DC-C3C6-4D5A-89B8-13410157630C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048A-B279-47BC-AF1D-0A5DE2B9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C6DC-C3C6-4D5A-89B8-13410157630C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048A-B279-47BC-AF1D-0A5DE2B9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C6DC-C3C6-4D5A-89B8-13410157630C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048A-B279-47BC-AF1D-0A5DE2B9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C6DC-C3C6-4D5A-89B8-13410157630C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048A-B279-47BC-AF1D-0A5DE2B9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C6DC-C3C6-4D5A-89B8-13410157630C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048A-B279-47BC-AF1D-0A5DE2B9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C6DC-C3C6-4D5A-89B8-13410157630C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048A-B279-47BC-AF1D-0A5DE2B9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9C6DC-C3C6-4D5A-89B8-13410157630C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048A-B279-47BC-AF1D-0A5DE2B9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Мастер-класс по формированию </a:t>
            </a:r>
            <a:r>
              <a:rPr lang="ru-RU" dirty="0" smtClean="0"/>
              <a:t>функциональной грамотности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3435091-F89A-4D9C-A4DA-9F2DA53C2802}"/>
              </a:ext>
            </a:extLst>
          </p:cNvPr>
          <p:cNvSpPr/>
          <p:nvPr/>
        </p:nvSpPr>
        <p:spPr>
          <a:xfrm>
            <a:off x="5580112" y="40050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Булычева И.В., </a:t>
            </a:r>
          </a:p>
          <a:p>
            <a:r>
              <a:rPr lang="ru-RU" dirty="0"/>
              <a:t>учитель физики СШ № 4,</a:t>
            </a:r>
          </a:p>
          <a:p>
            <a:r>
              <a:rPr lang="ru-RU" dirty="0"/>
              <a:t> методист ГЦРО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5" y="911113"/>
            <a:ext cx="7886700" cy="99417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Создаём мероприятие (работу)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15" y="2073575"/>
            <a:ext cx="8925592" cy="368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 rot="11601066">
            <a:off x="2208211" y="2593615"/>
            <a:ext cx="1081979" cy="1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215026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94" y="884896"/>
            <a:ext cx="7886700" cy="99417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Создаём мероприятие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71" y="1660170"/>
            <a:ext cx="7796123" cy="409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 rot="11601066">
            <a:off x="2294348" y="2615406"/>
            <a:ext cx="1081979" cy="1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трелка вправо 5"/>
          <p:cNvSpPr/>
          <p:nvPr/>
        </p:nvSpPr>
        <p:spPr>
          <a:xfrm rot="11601066">
            <a:off x="1916944" y="4321280"/>
            <a:ext cx="1081979" cy="1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3910889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Создаём мероприятие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515" y="2143520"/>
            <a:ext cx="4883241" cy="325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30" y="2157928"/>
            <a:ext cx="3044590" cy="322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 rot="19500667">
            <a:off x="4874033" y="4328780"/>
            <a:ext cx="1081979" cy="1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трелка вправо 7"/>
          <p:cNvSpPr/>
          <p:nvPr/>
        </p:nvSpPr>
        <p:spPr>
          <a:xfrm rot="19402572">
            <a:off x="6769609" y="5442710"/>
            <a:ext cx="1081979" cy="1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трелка вправо 8"/>
          <p:cNvSpPr/>
          <p:nvPr/>
        </p:nvSpPr>
        <p:spPr>
          <a:xfrm rot="19234783">
            <a:off x="1698636" y="4932355"/>
            <a:ext cx="1081979" cy="1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217068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Создаём мероприятие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59"/>
          <a:stretch/>
        </p:blipFill>
        <p:spPr bwMode="auto">
          <a:xfrm>
            <a:off x="1035177" y="1950568"/>
            <a:ext cx="6908017" cy="37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 rot="19402572">
            <a:off x="6096748" y="4834548"/>
            <a:ext cx="1081979" cy="1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429470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Создаём мероприятие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90" y="1905284"/>
            <a:ext cx="7955688" cy="405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521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Добавляем учеников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94" y="2044415"/>
            <a:ext cx="7183355" cy="373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94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Добавляем учеников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4" b="4003"/>
          <a:stretch/>
        </p:blipFill>
        <p:spPr bwMode="auto">
          <a:xfrm>
            <a:off x="734308" y="1905284"/>
            <a:ext cx="7439915" cy="375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358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033E8F-F14C-41CB-80F7-5D2A347E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52" y="858928"/>
            <a:ext cx="8509274" cy="5141822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7743205">
            <a:off x="7520107" y="2286615"/>
            <a:ext cx="1081979" cy="1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159252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424" y="845139"/>
            <a:ext cx="7388525" cy="516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662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Проведение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948495-27B0-46EC-BAF9-D8CF0ED45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Для проведения мероприятия направьте каждому участнику любым доступным способом (например, по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e-mail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 следующую информацию: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• ссылку на «Электронный банк заданий для оценки функциональной грамотности» (https://fg.resh.edu.ru/);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• код работы (отображен в файле с перечнем индивидуальных кодов доступа в колонке «Код работы»);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• индивидуальный код участника (отображен в файле с перечнем индивидуальных кодов доступа в колонке «Индивидуальный код», в Системе используется как пароль участника мероприятия).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196241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94" y="941011"/>
            <a:ext cx="7886700" cy="99417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Регистрация в РЭШ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10" y="1965082"/>
            <a:ext cx="7739922" cy="393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 rot="2178779" flipV="1">
            <a:off x="2070785" y="3068527"/>
            <a:ext cx="1418057" cy="2431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290569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8211"/>
            <a:ext cx="7886700" cy="99417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Проверка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948495-27B0-46EC-BAF9-D8CF0ED45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015" y="1813979"/>
            <a:ext cx="7233249" cy="406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375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7D0F2C-03A4-4A6B-9F2A-9ADA16788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2" y="861509"/>
            <a:ext cx="7311980" cy="5110231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7743205">
            <a:off x="7281517" y="3587047"/>
            <a:ext cx="1081979" cy="1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2225326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491A-864B-4FCD-A2B9-53EA1196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7" y="866641"/>
            <a:ext cx="7244739" cy="51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544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62C374-CDE9-45F3-97EE-42E75412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6" y="867406"/>
            <a:ext cx="7478102" cy="5133344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556751">
            <a:off x="299356" y="5186831"/>
            <a:ext cx="1081979" cy="1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2417125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239BFC-12B5-4A59-93D6-130037FE4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39" y="1130122"/>
            <a:ext cx="8211523" cy="45977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0CA7E0D-C358-41A4-87E7-A04B5AB61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625" y="3559368"/>
            <a:ext cx="4019136" cy="14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57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A28130-BCC3-4D96-B26F-6368DE150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760" y="899272"/>
            <a:ext cx="5979017" cy="507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728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B2A061-978D-40D8-BE1E-338135823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74" y="849751"/>
            <a:ext cx="6181859" cy="51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061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C235A5-133D-4073-A9F8-A1D792D8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02" y="871847"/>
            <a:ext cx="6877319" cy="50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86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64" y="83077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Просмотр результатов выполненных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948495-27B0-46EC-BAF9-D8CF0ED45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705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426" y="1631651"/>
            <a:ext cx="5395823" cy="415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8280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64" y="83077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Просмотр результатов выполненных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948495-27B0-46EC-BAF9-D8CF0ED45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705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46" y="1593304"/>
            <a:ext cx="5260778" cy="163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2465" y="3289945"/>
            <a:ext cx="5033626" cy="260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3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Регистрация на РЭШ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042" y="2125266"/>
            <a:ext cx="7881308" cy="344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5">
            <a:extLst>
              <a:ext uri="{FF2B5EF4-FFF2-40B4-BE49-F238E27FC236}">
                <a16:creationId xmlns:a16="http://schemas.microsoft.com/office/drawing/2014/main" xmlns="" id="{4F2E31E7-6265-4C06-92AC-9492E19C133D}"/>
              </a:ext>
            </a:extLst>
          </p:cNvPr>
          <p:cNvSpPr/>
          <p:nvPr/>
        </p:nvSpPr>
        <p:spPr>
          <a:xfrm rot="8520186">
            <a:off x="5559636" y="3497066"/>
            <a:ext cx="1105289" cy="29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2365683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Прохождение тестирования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072" y="1981020"/>
            <a:ext cx="4396794" cy="380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8812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Прохождение тестирования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9550" y="1954671"/>
            <a:ext cx="4131165" cy="367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188" y="1950573"/>
            <a:ext cx="4027884" cy="363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2349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Прохождение тестирования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22" y="1940273"/>
            <a:ext cx="4129088" cy="333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1510" y="2477266"/>
            <a:ext cx="4809815" cy="241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8982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5" y="801150"/>
            <a:ext cx="7886700" cy="99417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Прохождение тестирования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2098" y="1558299"/>
            <a:ext cx="4207625" cy="42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3638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BFF255-582D-4830-92B6-08C34ADFE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6641" y="142673"/>
            <a:ext cx="7886700" cy="99417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Вакцина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EC9767-4311-478C-911F-FE45C5CD8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9" y="3833850"/>
            <a:ext cx="8847251" cy="2459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CB6EEA-FDE5-452C-9304-2E19EDCD0347}"/>
              </a:ext>
            </a:extLst>
          </p:cNvPr>
          <p:cNvSpPr txBox="1"/>
          <p:nvPr/>
        </p:nvSpPr>
        <p:spPr>
          <a:xfrm>
            <a:off x="5704552" y="3927024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07D17D-4B5D-410D-B44A-17180139761E}"/>
              </a:ext>
            </a:extLst>
          </p:cNvPr>
          <p:cNvSpPr txBox="1"/>
          <p:nvPr/>
        </p:nvSpPr>
        <p:spPr>
          <a:xfrm>
            <a:off x="8565521" y="4135394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C98B9C-879C-4A7C-BCD7-4B85730A968D}"/>
              </a:ext>
            </a:extLst>
          </p:cNvPr>
          <p:cNvSpPr txBox="1"/>
          <p:nvPr/>
        </p:nvSpPr>
        <p:spPr>
          <a:xfrm flipH="1">
            <a:off x="6842081" y="4352337"/>
            <a:ext cx="1811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1FC0D7-F488-4DA5-97B1-4B1596D5FEA1}"/>
              </a:ext>
            </a:extLst>
          </p:cNvPr>
          <p:cNvSpPr txBox="1"/>
          <p:nvPr/>
        </p:nvSpPr>
        <p:spPr>
          <a:xfrm>
            <a:off x="5076056" y="4531809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5F8EFA-A618-410B-AFAA-F3C8F59DA4D2}"/>
              </a:ext>
            </a:extLst>
          </p:cNvPr>
          <p:cNvSpPr txBox="1"/>
          <p:nvPr/>
        </p:nvSpPr>
        <p:spPr>
          <a:xfrm>
            <a:off x="2692148" y="4734856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099A5D5-8A55-4E64-8864-6C6766B54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437" y="392701"/>
            <a:ext cx="5788913" cy="34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1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6F1F10-53D3-4C07-BFE8-15BB6DBE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22" y="97595"/>
            <a:ext cx="7886700" cy="99417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Ответы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EFB0B2-71F3-42C5-B599-056D50F2D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22" y="1268760"/>
            <a:ext cx="8787674" cy="51125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/>
              <a:t>Логически подумать, совать гноящиеся выделения и корочки в нос или на царапины - это звучит смешно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Нет. Здоровый человек заболеет, если у него нет специальных антител от натуральной оспы или любой другой болезни.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Нет. Потому что содержимое больного человека вносили на кожу здоровым людям, человек мог заболеть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Нет. Такую процедуру нельзя назвать безопасной, так как при внесении гноящегося выделения на открытую рану начинается заражение крови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Нет. О такая процедура (вариоляция) небезопасна, поскольку в выделениях из пузырьков будет содержаться много активных вирусных частиц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Нет. чужие микробы вводят другому человеку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Нет. Вакцина - введение в организм умерших клеток вируса. В случае данной процедуры - люди вводили живые клетки - риск заражения в таком случае может достигать 100%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Да. Так как может привести к более тяжёлым болезням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Нет. Так как при вариоляции живой вирус попадает в организм человека, что может привести к тяжелым осложнениям.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96103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5E091A-D113-48E0-BA46-264971B3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1C466C2-25E3-43E4-99C9-2927614418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1685641"/>
              </p:ext>
            </p:extLst>
          </p:nvPr>
        </p:nvGraphicFramePr>
        <p:xfrm>
          <a:off x="114301" y="0"/>
          <a:ext cx="8915398" cy="7195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908">
                  <a:extLst>
                    <a:ext uri="{9D8B030D-6E8A-4147-A177-3AD203B41FA5}">
                      <a16:colId xmlns:a16="http://schemas.microsoft.com/office/drawing/2014/main" xmlns="" val="2031140639"/>
                    </a:ext>
                  </a:extLst>
                </a:gridCol>
                <a:gridCol w="2373923">
                  <a:extLst>
                    <a:ext uri="{9D8B030D-6E8A-4147-A177-3AD203B41FA5}">
                      <a16:colId xmlns:a16="http://schemas.microsoft.com/office/drawing/2014/main" xmlns="" val="2883886354"/>
                    </a:ext>
                  </a:extLst>
                </a:gridCol>
                <a:gridCol w="4378567">
                  <a:extLst>
                    <a:ext uri="{9D8B030D-6E8A-4147-A177-3AD203B41FA5}">
                      <a16:colId xmlns:a16="http://schemas.microsoft.com/office/drawing/2014/main" xmlns="" val="3762305885"/>
                    </a:ext>
                  </a:extLst>
                </a:gridCol>
              </a:tblGrid>
              <a:tr h="35196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50412310"/>
                  </a:ext>
                </a:extLst>
              </a:tr>
              <a:tr h="1636876">
                <a:tc>
                  <a:txBody>
                    <a:bodyPr/>
                    <a:lstStyle/>
                    <a:p>
                      <a:r>
                        <a:rPr lang="ru-RU" sz="1500" dirty="0"/>
                        <a:t>Логически подумать, совать гноящиеся выделения и корочки в нос или на царапины - это звучит смешно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Нет. Такую процедуру нельзя назвать безопасной, так как при внесении гноящегося выделения на открытую рану начинается заражение крови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Нет. Так как при вариоляции живой вирус попадает в организм человека, что может привести к тяжелым осложнениям.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076745212"/>
                  </a:ext>
                </a:extLst>
              </a:tr>
              <a:tr h="1408256">
                <a:tc>
                  <a:txBody>
                    <a:bodyPr/>
                    <a:lstStyle/>
                    <a:p>
                      <a:r>
                        <a:rPr lang="ru-RU" sz="1500" dirty="0"/>
                        <a:t>Нет. Здоровый человек заболеет, если у него нет специальных антител от натуральной оспы или любой другой болезни.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Нет. Потому что содержимое больного человека вносили на кожу здоровым людям, человек мог заболеть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Нет. О такая процедура (вариоляция) небезопасна, поскольку в выделениях из пузырьков будет содержаться много активных вирусных частиц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00202791"/>
                  </a:ext>
                </a:extLst>
              </a:tr>
              <a:tr h="2488356">
                <a:tc>
                  <a:txBody>
                    <a:bodyPr/>
                    <a:lstStyle/>
                    <a:p>
                      <a:r>
                        <a:rPr lang="ru-RU" sz="1500" dirty="0"/>
                        <a:t>Нет. чужие микробы вводят другому человеку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Нет. Это не безопасно человек может заразится вирусом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Нет. Вариоляция не является безопасной процедурой, так как в рану человека попадал живой вирус, что могло привести к заражению и дальнейшей смерти. Однако, в большинстве случаев человек заболевал в легкой форме и спокойно переносил болезнь, получая пожизненный иммунитет к данному вирусу. Вариоляция хоть и не является полностью безопасной, она спасла многие жизни и остановила пандемию. Но данная процедура все равно не является безопасной.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290540876"/>
                  </a:ext>
                </a:extLst>
              </a:tr>
              <a:tr h="1151017">
                <a:tc>
                  <a:txBody>
                    <a:bodyPr/>
                    <a:lstStyle/>
                    <a:p>
                      <a:r>
                        <a:rPr lang="ru-RU" sz="1500" dirty="0"/>
                        <a:t>Да. Так как может привести к более тяжёлым болезням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Нет. Процедура опасна, так как содержимое ран имеет множество вирусов 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Нет. Вакцина - введение в организм умерших клеток вируса. В случае данной процедуры - люди вводили живые клетки - риск заражения в таком случае может достигать 100%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445158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4914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C5F86B-4B07-4324-A3BB-2B8C137E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Вакцины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867ADF-60C3-46B0-A7E7-8BC1F33D4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0" y="1293244"/>
            <a:ext cx="8965118" cy="5270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348860-5412-452C-944D-E0E0A67A6CB5}"/>
              </a:ext>
            </a:extLst>
          </p:cNvPr>
          <p:cNvSpPr txBox="1"/>
          <p:nvPr/>
        </p:nvSpPr>
        <p:spPr>
          <a:xfrm>
            <a:off x="2411760" y="5262677"/>
            <a:ext cx="2110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676928-D466-40F8-851C-F4811E9CAFA7}"/>
              </a:ext>
            </a:extLst>
          </p:cNvPr>
          <p:cNvSpPr txBox="1"/>
          <p:nvPr/>
        </p:nvSpPr>
        <p:spPr>
          <a:xfrm>
            <a:off x="6672922" y="5446904"/>
            <a:ext cx="2110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C988B3-2082-4878-B88D-18C043395811}"/>
              </a:ext>
            </a:extLst>
          </p:cNvPr>
          <p:cNvSpPr txBox="1"/>
          <p:nvPr/>
        </p:nvSpPr>
        <p:spPr>
          <a:xfrm>
            <a:off x="4466492" y="5661248"/>
            <a:ext cx="2110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25065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F9C4B0-9C33-4BCB-99D7-A63A49B2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7886700" cy="99417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Ответы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87326F-C5A6-48F3-983C-AFAA75B26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" y="1124744"/>
            <a:ext cx="8858891" cy="5472608"/>
          </a:xfrm>
        </p:spPr>
        <p:txBody>
          <a:bodyPr>
            <a:noAutofit/>
          </a:bodyPr>
          <a:lstStyle/>
          <a:p>
            <a:r>
              <a:rPr lang="ru-RU" sz="2000" dirty="0"/>
              <a:t>Да. поскольку в календаре не запланированы прививки от оспы, то при (маловероятной) встрече с инфекцией человек не защищен и может заболеть.</a:t>
            </a:r>
          </a:p>
          <a:p>
            <a:r>
              <a:rPr lang="ru-RU" sz="2000" dirty="0"/>
              <a:t>Да. В календаре не прописана прививка от оспы, поэтому при встрече с инфекцией человек может заразиться. </a:t>
            </a:r>
          </a:p>
          <a:p>
            <a:r>
              <a:rPr lang="ru-RU" sz="2000" dirty="0"/>
              <a:t>Да. На данный момент прививку от оспы никто не делает, а значит риск заражения при встречи с вирусам велик. Следуя тексту из задания номер 6, мы видим, что данная болезнь "</a:t>
            </a:r>
            <a:r>
              <a:rPr lang="ru-RU" sz="2000" dirty="0" err="1"/>
              <a:t>высокозаразная</a:t>
            </a:r>
            <a:r>
              <a:rPr lang="ru-RU" sz="2000" dirty="0"/>
              <a:t>", из этого следует, что заражение при встрече с вирусом неизбежно. </a:t>
            </a:r>
          </a:p>
          <a:p>
            <a:r>
              <a:rPr lang="ru-RU" sz="2000" dirty="0"/>
              <a:t>Нет. Потому-что она не передаётся </a:t>
            </a:r>
            <a:r>
              <a:rPr lang="ru-RU" sz="2000" dirty="0" err="1"/>
              <a:t>воздушнокапельным</a:t>
            </a:r>
            <a:r>
              <a:rPr lang="ru-RU" sz="2000" dirty="0"/>
              <a:t> путём</a:t>
            </a:r>
          </a:p>
          <a:p>
            <a:r>
              <a:rPr lang="ru-RU" sz="2000" dirty="0"/>
              <a:t>Да, ведь еще с рождения нам не ставят вакцину от оспы, но шанс заболеть очень мал</a:t>
            </a:r>
          </a:p>
          <a:p>
            <a:r>
              <a:rPr lang="ru-RU" sz="2000" dirty="0"/>
              <a:t>Нет. Так как прививки от оспы ставили ежегодно</a:t>
            </a:r>
          </a:p>
          <a:p>
            <a:r>
              <a:rPr lang="ru-RU" sz="2000" dirty="0"/>
              <a:t>Нет. В России практически не наблюдаются новые случаи заражения оспой, так же давно в наши тела с ранних лет вкалывают вакцины и прививки. </a:t>
            </a:r>
          </a:p>
          <a:p>
            <a:r>
              <a:rPr lang="ru-RU" sz="2000" dirty="0"/>
              <a:t>Да. В таблице нет прививки против оспы. Поэтому человек может заболеть оспой. Но оспу уже вряд ли встретишь где-то.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b="1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87857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774086-1C5C-4DF6-8ADE-9FB8F51ED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42626834-547E-4243-A0C6-43713E734C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4415923"/>
              </p:ext>
            </p:extLst>
          </p:nvPr>
        </p:nvGraphicFramePr>
        <p:xfrm>
          <a:off x="124851" y="0"/>
          <a:ext cx="8894297" cy="692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807">
                  <a:extLst>
                    <a:ext uri="{9D8B030D-6E8A-4147-A177-3AD203B41FA5}">
                      <a16:colId xmlns:a16="http://schemas.microsoft.com/office/drawing/2014/main" xmlns="" val="2031140639"/>
                    </a:ext>
                  </a:extLst>
                </a:gridCol>
                <a:gridCol w="3028071">
                  <a:extLst>
                    <a:ext uri="{9D8B030D-6E8A-4147-A177-3AD203B41FA5}">
                      <a16:colId xmlns:a16="http://schemas.microsoft.com/office/drawing/2014/main" xmlns="" val="2883886354"/>
                    </a:ext>
                  </a:extLst>
                </a:gridCol>
                <a:gridCol w="3724419">
                  <a:extLst>
                    <a:ext uri="{9D8B030D-6E8A-4147-A177-3AD203B41FA5}">
                      <a16:colId xmlns:a16="http://schemas.microsoft.com/office/drawing/2014/main" xmlns="" val="3762305885"/>
                    </a:ext>
                  </a:extLst>
                </a:gridCol>
              </a:tblGrid>
              <a:tr h="3121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50412310"/>
                  </a:ext>
                </a:extLst>
              </a:tr>
              <a:tr h="784508">
                <a:tc>
                  <a:txBody>
                    <a:bodyPr/>
                    <a:lstStyle/>
                    <a:p>
                      <a:r>
                        <a:rPr lang="ru-RU" sz="1600" dirty="0"/>
                        <a:t>Нет. Человечество победила оспу путем массовой вакцинаций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Да, ведь еще с рождения нам не ставят вакцину от оспы, но шанс заболеть очень мал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Да. В таблице нет прививки против оспы. Поэтому человек может заболеть оспой. Но оспу уже </a:t>
                      </a:r>
                      <a:r>
                        <a:rPr lang="ru-RU" sz="1600" dirty="0" err="1"/>
                        <a:t>вряд-ли</a:t>
                      </a:r>
                      <a:r>
                        <a:rPr lang="ru-RU" sz="1600" dirty="0"/>
                        <a:t> встретишь где-то.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076745212"/>
                  </a:ext>
                </a:extLst>
              </a:tr>
              <a:tr h="1256900">
                <a:tc>
                  <a:txBody>
                    <a:bodyPr/>
                    <a:lstStyle/>
                    <a:p>
                      <a:r>
                        <a:rPr lang="ru-RU" sz="1600" dirty="0"/>
                        <a:t>Нет. Так как прививки от оспы ставили ежегодно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Да. Может, правда вероятность такого случая очень мала. Ведь даже в календаре нет такой инфекции, вдобавок от этого заболевания давно придумали вакцину.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Да. В календаре не прописана прививка от оспы, поэтому при встрече с инфекцией человек может заразиться.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00202791"/>
                  </a:ext>
                </a:extLst>
              </a:tr>
              <a:tr h="1493096">
                <a:tc>
                  <a:txBody>
                    <a:bodyPr/>
                    <a:lstStyle/>
                    <a:p>
                      <a:r>
                        <a:rPr lang="ru-RU" sz="1600" dirty="0"/>
                        <a:t>Нет. В России практически не наблюдаются новые случаи заражения оспой, так же давно в наши тела с ранних лет вкалывают вакцины и прививки.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Да. Оспа хоть и побеждена в данный момент но это не исключает тот факт что она может появится в новой форме и опять заражать людей.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Да. Я считаю, что оспой можно заболеть так как прививки от оспы на данный момент не ставят. Прививки нет в Российском календаре профилактических прививок.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290540876"/>
                  </a:ext>
                </a:extLst>
              </a:tr>
              <a:tr h="1965489">
                <a:tc>
                  <a:txBody>
                    <a:bodyPr/>
                    <a:lstStyle/>
                    <a:p>
                      <a:r>
                        <a:rPr lang="ru-RU" sz="1600" dirty="0"/>
                        <a:t>Нет. Потому-что она не передаётся </a:t>
                      </a:r>
                      <a:r>
                        <a:rPr lang="ru-RU" sz="1600" dirty="0" err="1"/>
                        <a:t>воздушнокапельным</a:t>
                      </a:r>
                      <a:r>
                        <a:rPr lang="ru-RU" sz="1600" dirty="0"/>
                        <a:t> путём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Да. На данный момент прививку от оспы никто не делает, а значит риск заражения при встречи с вирусам велик. Следуя тексту из задания номер 6, мы видим, что данная болезнь "</a:t>
                      </a:r>
                      <a:r>
                        <a:rPr lang="ru-RU" sz="1600" dirty="0" err="1"/>
                        <a:t>высокозаразная</a:t>
                      </a:r>
                      <a:r>
                        <a:rPr lang="ru-RU" sz="1600" dirty="0"/>
                        <a:t>", из этого следует, что заражение при встрече с вирусом неизбежно.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Да. поскольку в календаре не запланированы прививки от оспы, то при (маловероятной) встрече с инфекцией человек не защищен и может заболеть.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445158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752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Регистрируемся на РЭШ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878" y="2008876"/>
            <a:ext cx="7481367" cy="388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 rot="7020546">
            <a:off x="6644497" y="1814707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104042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961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Регистрируемся на РЭШ. Форма регистрации учителя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FEAB791-B60D-4970-ABAD-942C53913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676" y="1961991"/>
            <a:ext cx="4039599" cy="38587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31A69FD-5C59-4B4B-B103-52785E822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40842"/>
            <a:ext cx="3722250" cy="38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65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72" y="61732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Возвращаемся на сайт Министерства просвещения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10" y="1965082"/>
            <a:ext cx="7739922" cy="393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 rot="2178779" flipV="1">
            <a:off x="2070785" y="3068527"/>
            <a:ext cx="1418057" cy="2431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49985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10" y="54868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Открываем руководство пользователя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10" y="1965082"/>
            <a:ext cx="7739922" cy="393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 rot="19814984" flipV="1">
            <a:off x="2649820" y="4538860"/>
            <a:ext cx="1418057" cy="2431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177321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45D7C5-CA14-4807-A478-11AEE0F5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48" y="836980"/>
            <a:ext cx="8377021" cy="5163770"/>
          </a:xfrm>
          <a:prstGeom prst="rect">
            <a:avLst/>
          </a:prstGeom>
        </p:spPr>
      </p:pic>
      <p:sp>
        <p:nvSpPr>
          <p:cNvPr id="2" name="Нашивка 1"/>
          <p:cNvSpPr/>
          <p:nvPr/>
        </p:nvSpPr>
        <p:spPr>
          <a:xfrm rot="5400000">
            <a:off x="317021" y="2868779"/>
            <a:ext cx="363474" cy="36347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78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0816D-8D1F-4595-9D22-2F94DC1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Вход с учетной записью РЭШ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48" y="2086514"/>
            <a:ext cx="7858802" cy="356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5">
            <a:extLst>
              <a:ext uri="{FF2B5EF4-FFF2-40B4-BE49-F238E27FC236}">
                <a16:creationId xmlns:a16="http://schemas.microsoft.com/office/drawing/2014/main" xmlns="" id="{F2B4D16A-1116-4637-9B8E-C8E5E42BE4F9}"/>
              </a:ext>
            </a:extLst>
          </p:cNvPr>
          <p:cNvSpPr/>
          <p:nvPr/>
        </p:nvSpPr>
        <p:spPr>
          <a:xfrm rot="20837621">
            <a:off x="911009" y="3843024"/>
            <a:ext cx="2497020" cy="3634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3409278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1050</Words>
  <Application>Microsoft Office PowerPoint</Application>
  <PresentationFormat>Экран (4:3)</PresentationFormat>
  <Paragraphs>107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Мастер-класс по формированию функциональной грамотности</vt:lpstr>
      <vt:lpstr>Регистрация в РЭШ</vt:lpstr>
      <vt:lpstr>Регистрация на РЭШ</vt:lpstr>
      <vt:lpstr>Регистрируемся на РЭШ</vt:lpstr>
      <vt:lpstr>Регистрируемся на РЭШ. Форма регистрации учителя</vt:lpstr>
      <vt:lpstr>Возвращаемся на сайт Министерства просвещения</vt:lpstr>
      <vt:lpstr>Открываем руководство пользователя</vt:lpstr>
      <vt:lpstr>Слайд 8</vt:lpstr>
      <vt:lpstr>Вход с учетной записью РЭШ</vt:lpstr>
      <vt:lpstr>Создаём мероприятие (работу)</vt:lpstr>
      <vt:lpstr>Создаём мероприятие</vt:lpstr>
      <vt:lpstr>Создаём мероприятие</vt:lpstr>
      <vt:lpstr>Создаём мероприятие</vt:lpstr>
      <vt:lpstr>Создаём мероприятие</vt:lpstr>
      <vt:lpstr>Добавляем учеников</vt:lpstr>
      <vt:lpstr>Добавляем учеников</vt:lpstr>
      <vt:lpstr>Слайд 17</vt:lpstr>
      <vt:lpstr>Слайд 18</vt:lpstr>
      <vt:lpstr>Проведение мероприятия</vt:lpstr>
      <vt:lpstr>Проверка работы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Просмотр результатов выполненных работ</vt:lpstr>
      <vt:lpstr>Просмотр результатов выполненных работ</vt:lpstr>
      <vt:lpstr>Прохождение тестирования</vt:lpstr>
      <vt:lpstr>Прохождение тестирования</vt:lpstr>
      <vt:lpstr>Прохождение тестирования</vt:lpstr>
      <vt:lpstr>Прохождение тестирования</vt:lpstr>
      <vt:lpstr>Вакцина</vt:lpstr>
      <vt:lpstr>Ответы детей</vt:lpstr>
      <vt:lpstr>Слайд 36</vt:lpstr>
      <vt:lpstr>Вакцины </vt:lpstr>
      <vt:lpstr>Ответы детей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Alex</dc:creator>
  <cp:lastModifiedBy>User</cp:lastModifiedBy>
  <cp:revision>13</cp:revision>
  <dcterms:created xsi:type="dcterms:W3CDTF">2022-06-21T17:15:53Z</dcterms:created>
  <dcterms:modified xsi:type="dcterms:W3CDTF">2025-06-27T17:16:13Z</dcterms:modified>
</cp:coreProperties>
</file>