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7F638-176C-44E1-B43D-D2D35907153D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7AD80-C252-4D1A-A858-C41F8F68F9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7AD80-C252-4D1A-A858-C41F8F68F95F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7AD80-C252-4D1A-A858-C41F8F68F95F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1470025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solidFill>
                  <a:schemeClr val="accent1">
                    <a:lumMod val="50000"/>
                  </a:schemeClr>
                </a:solidFill>
              </a:rPr>
              <a:t>Работа с банком заданий по ФГ  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по материалам статьи журнала «Математика» № 2, 2022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Булычева</a:t>
            </a:r>
            <a:r>
              <a:rPr lang="ru-RU" dirty="0"/>
              <a:t> Ирина Валентиновна, </a:t>
            </a:r>
          </a:p>
          <a:p>
            <a:r>
              <a:rPr lang="ru-RU" dirty="0"/>
              <a:t>ст. методист МОУ «ГЦРО»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комплексных заданий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отдельные задания относятся к одной области содержания – привязка к теме</a:t>
            </a:r>
          </a:p>
          <a:p>
            <a:r>
              <a:rPr lang="ru-RU" dirty="0"/>
              <a:t>отдельные задания относятся к различным областям содержания – итоговое повторение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Дальнейшая работа с ситуацией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исследования или проекта (изучение свойств зависимостей, соответствия нулей на шкалах — температуры замерзания и кипения воды, для сюжета «Шкала температур»)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«Шкалы температур» 7 класс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связывает основное предметное содержание и систему задач учебника (</a:t>
            </a:r>
            <a:r>
              <a:rPr lang="ru-RU" sz="2400" i="1" dirty="0"/>
              <a:t>формулы можно встретить в действующих учебниках, например, в УМК под редакцией Г.В. Дорофеева</a:t>
            </a:r>
            <a:r>
              <a:rPr lang="ru-RU" dirty="0"/>
              <a:t>), </a:t>
            </a:r>
          </a:p>
          <a:p>
            <a:r>
              <a:rPr lang="ru-RU" dirty="0"/>
              <a:t>формирование предметных результатов обучения предмету с развитием функциональной грамотности (</a:t>
            </a:r>
            <a:r>
              <a:rPr lang="ru-RU" sz="2400" i="1" dirty="0"/>
              <a:t>связь с физикой; связь с жизнью, с системами измерений, принятыми в других государствах</a:t>
            </a:r>
            <a:r>
              <a:rPr lang="ru-RU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«Сообщения» 6 класс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Использование на</a:t>
            </a:r>
          </a:p>
          <a:p>
            <a:r>
              <a:rPr lang="ru-RU" dirty="0"/>
              <a:t>этапе первичного закрепления, </a:t>
            </a:r>
          </a:p>
          <a:p>
            <a:r>
              <a:rPr lang="ru-RU" dirty="0"/>
              <a:t>для организации дифференцированной работы, которая поможет оказать точечную помощь шестиклассникам, испытывающим трудности в освоении тем.</a:t>
            </a:r>
          </a:p>
          <a:p>
            <a:pPr>
              <a:buNone/>
            </a:pPr>
            <a:r>
              <a:rPr lang="ru-RU" dirty="0"/>
              <a:t>После выполнения </a:t>
            </a:r>
          </a:p>
          <a:p>
            <a:r>
              <a:rPr lang="ru-RU" dirty="0"/>
              <a:t>предложить припомнить или придумать ситуации, в которых они смогут применить представления о процентах (скидки в магазинах, проценты по вкладам в банке и т.д.), попрактиковаться в выполнении действий с дробями.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Оценка математической грамотности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 использованием банка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выбора работ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Одна готовая диагностическая работа на 40 мин (урок)</a:t>
            </a:r>
          </a:p>
          <a:p>
            <a:r>
              <a:rPr lang="ru-RU" dirty="0"/>
              <a:t>Блок заданий, рассчитанный на 20 минут выполнения:</a:t>
            </a:r>
          </a:p>
          <a:p>
            <a:pPr lvl="1"/>
            <a:r>
              <a:rPr lang="ru-RU" dirty="0"/>
              <a:t>одно целиком</a:t>
            </a:r>
          </a:p>
          <a:p>
            <a:pPr lvl="1"/>
            <a:r>
              <a:rPr lang="ru-RU" dirty="0"/>
              <a:t>целесообразнее : 2 комплексных задания, по 2–3 вопроса в каждом, всего 4–5 вопросов.</a:t>
            </a:r>
          </a:p>
          <a:p>
            <a:r>
              <a:rPr lang="ru-RU" dirty="0"/>
              <a:t>Условия отбора заданий:</a:t>
            </a:r>
          </a:p>
          <a:p>
            <a:pPr lvl="1"/>
            <a:r>
              <a:rPr lang="ru-RU" dirty="0"/>
              <a:t>две области математического содержания;</a:t>
            </a:r>
          </a:p>
          <a:p>
            <a:pPr lvl="1">
              <a:buNone/>
            </a:pPr>
            <a:r>
              <a:rPr lang="ru-RU" dirty="0"/>
              <a:t>– два контекста;</a:t>
            </a:r>
          </a:p>
          <a:p>
            <a:pPr lvl="1">
              <a:buNone/>
            </a:pPr>
            <a:r>
              <a:rPr lang="ru-RU" dirty="0"/>
              <a:t>– три мыслительных процесса;</a:t>
            </a:r>
          </a:p>
          <a:p>
            <a:pPr lvl="1">
              <a:buNone/>
            </a:pPr>
            <a:r>
              <a:rPr lang="ru-RU" dirty="0"/>
              <a:t>– три уровня сложности: не меньше одного легкого, двух средних и одного сложного (возможна корректировка с учетом возможностей и уровня математической подготовки учащихся класса).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диагностического блока для 7 класса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628800"/>
            <a:ext cx="2808312" cy="458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9836"/>
          <a:stretch>
            <a:fillRect/>
          </a:stretch>
        </p:blipFill>
        <p:spPr bwMode="auto">
          <a:xfrm>
            <a:off x="2843808" y="1700808"/>
            <a:ext cx="289935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052736"/>
            <a:ext cx="299824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5616966"/>
            <a:ext cx="2919611" cy="1241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9512" y="5373216"/>
            <a:ext cx="3543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Оценка ответов диагностической работы</a:t>
            </a:r>
          </a:p>
          <a:p>
            <a:r>
              <a:rPr lang="ru-RU" dirty="0"/>
              <a:t>вычисляется суммарный балл за выполнение всей работы, В целях мониторинга результатов можно вычислить отношение (выраженное в процентах) общего балла к максимальному баллу за данный вариант работы.</a:t>
            </a:r>
          </a:p>
          <a:p>
            <a:r>
              <a:rPr lang="ru-RU" dirty="0"/>
              <a:t>определяется уровень </a:t>
            </a:r>
            <a:r>
              <a:rPr lang="ru-RU" dirty="0" err="1"/>
              <a:t>сформированности</a:t>
            </a:r>
            <a:r>
              <a:rPr lang="ru-RU" dirty="0"/>
              <a:t> математической грамотности:</a:t>
            </a:r>
          </a:p>
          <a:p>
            <a:pPr>
              <a:buNone/>
            </a:pPr>
            <a:r>
              <a:rPr lang="ru-RU" i="1" dirty="0"/>
              <a:t>– недостаточный: менее 25%;</a:t>
            </a:r>
          </a:p>
          <a:p>
            <a:pPr>
              <a:buNone/>
            </a:pPr>
            <a:r>
              <a:rPr lang="ru-RU" i="1" dirty="0"/>
              <a:t>– низкий: от 25 до 50%;</a:t>
            </a:r>
          </a:p>
          <a:p>
            <a:pPr>
              <a:buNone/>
            </a:pPr>
            <a:r>
              <a:rPr lang="ru-RU" i="1" dirty="0"/>
              <a:t>– средний: от 50 до 75%;</a:t>
            </a:r>
          </a:p>
          <a:p>
            <a:pPr>
              <a:buNone/>
            </a:pPr>
            <a:r>
              <a:rPr lang="ru-RU" i="1" dirty="0"/>
              <a:t>– повышенный: от 75 до 90%;</a:t>
            </a:r>
          </a:p>
          <a:p>
            <a:pPr>
              <a:buNone/>
            </a:pPr>
            <a:r>
              <a:rPr lang="ru-RU" i="1" dirty="0"/>
              <a:t>– высокий: 90% и более.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72816"/>
            <a:ext cx="36385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диагностического блока для 7 класса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206084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Предупреждение типичных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трудностей в изучении математики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 использованием заданий банка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Восполнение дефицитных предметных умений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i="1" dirty="0"/>
              <a:t>ПРОБЛЕМА</a:t>
            </a:r>
            <a:r>
              <a:rPr lang="ru-RU" sz="1800" dirty="0"/>
              <a:t>: в самостоятельном выборе и применении знаний в ситуациях, отличных от стандартных, изученных.</a:t>
            </a:r>
          </a:p>
          <a:p>
            <a:pPr>
              <a:buNone/>
            </a:pPr>
            <a:r>
              <a:rPr lang="ru-RU" sz="1800" b="1" i="1" dirty="0"/>
              <a:t>РЕШЕНИЕ:</a:t>
            </a:r>
            <a:r>
              <a:rPr lang="ru-RU" sz="1800" dirty="0"/>
              <a:t> Включение в урок заданий, в которых неочевидно использование изученных алгоритмов, способов решений позволяет восполнить недостатки предметной подготовки, подготовить обучающихся к применению имеющихся математических знаний к решению житейских проблем средствами математики.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45718"/>
            <a:ext cx="2808312" cy="351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23928" y="3429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/>
              <a:t>ПРИЕМ</a:t>
            </a:r>
            <a:r>
              <a:rPr lang="ru-RU" dirty="0"/>
              <a:t>: обсуждение неверных ответов, их возможных причин, а также поиск путей</a:t>
            </a:r>
          </a:p>
          <a:p>
            <a:r>
              <a:rPr lang="ru-RU" dirty="0"/>
              <a:t>предупреждения и устранения трудностей</a:t>
            </a:r>
          </a:p>
          <a:p>
            <a:r>
              <a:rPr lang="ru-RU" dirty="0"/>
              <a:t>«240» («240 км», «240 км/ч»)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941168"/>
            <a:ext cx="3063627" cy="152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Формирование математической грамотности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 использованием заданий банка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информацией, представленной в разных формах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ПРОБЛЕМА</a:t>
            </a:r>
            <a:r>
              <a:rPr lang="ru-RU" dirty="0"/>
              <a:t>: затруднения, связанные с необходимостью понимать и применять в ходе решения сведения и данные, представленные в тексте, таблице, на рисунке</a:t>
            </a:r>
          </a:p>
          <a:p>
            <a:r>
              <a:rPr lang="ru-RU" dirty="0"/>
              <a:t>и т.д. Чаще всего школьники концентрируют внимание на одном-двух источниках информации, пренебрегая остальными</a:t>
            </a:r>
          </a:p>
          <a:p>
            <a:r>
              <a:rPr lang="ru-RU" b="1" i="1" dirty="0"/>
              <a:t>РЕШЕНИЕ:</a:t>
            </a:r>
            <a:r>
              <a:rPr lang="ru-RU" dirty="0"/>
              <a:t> обсуждение приемов чтения схематичного рисунка, текста задания для установления проблемы для решения, таблицы для представления хода рассуждений. Важно обсудить и план решения, сопроводив его комментарием о том, где будет взята информация для каждого этапа получения ответа на вопрос.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89040"/>
            <a:ext cx="283145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0957" y="4797152"/>
            <a:ext cx="3143211" cy="1903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9583" y="3933056"/>
            <a:ext cx="2935621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комплексным заданием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Фрагмент урока</a:t>
            </a:r>
          </a:p>
          <a:p>
            <a:r>
              <a:rPr lang="ru-RU" dirty="0"/>
              <a:t>«Урок одной ситуации» - конец четверти:</a:t>
            </a:r>
          </a:p>
          <a:p>
            <a:pPr lvl="1"/>
            <a:r>
              <a:rPr lang="ru-RU" dirty="0"/>
              <a:t>Последовательно</a:t>
            </a:r>
          </a:p>
          <a:p>
            <a:pPr lvl="1"/>
            <a:r>
              <a:rPr lang="ru-RU" dirty="0"/>
              <a:t>Параллельно по группам, с учетом предметной подготовки, темпа деятельности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комплексным заданием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Несколько последовательных уроков: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Способ</a:t>
            </a:r>
          </a:p>
          <a:p>
            <a:pPr marL="1314450" lvl="2" indent="-514350">
              <a:buNone/>
            </a:pPr>
            <a:r>
              <a:rPr lang="ru-RU" dirty="0"/>
              <a:t>А) увязать с темой урока, использовать для постановки проблемной ситуации или иллюстрации практического применения нового материала</a:t>
            </a:r>
          </a:p>
          <a:p>
            <a:pPr marL="1314450" lvl="2" indent="-514350">
              <a:buNone/>
            </a:pPr>
            <a:r>
              <a:rPr lang="ru-RU" dirty="0"/>
              <a:t>Б) остальные - на повторение иных вопросов содержания</a:t>
            </a:r>
          </a:p>
          <a:p>
            <a:pPr marL="914400" lvl="1" indent="-514350">
              <a:buNone/>
            </a:pPr>
            <a:r>
              <a:rPr lang="ru-RU" dirty="0"/>
              <a:t>2. Способ </a:t>
            </a:r>
          </a:p>
          <a:p>
            <a:pPr lvl="2">
              <a:buNone/>
            </a:pPr>
            <a:r>
              <a:rPr lang="ru-RU" dirty="0"/>
              <a:t>А) разобрать 1–2 задания,</a:t>
            </a:r>
          </a:p>
          <a:p>
            <a:pPr lvl="2">
              <a:buNone/>
            </a:pPr>
            <a:r>
              <a:rPr lang="ru-RU" dirty="0"/>
              <a:t>Б) одно включить в домашнее задание, </a:t>
            </a:r>
          </a:p>
          <a:p>
            <a:pPr lvl="2">
              <a:buNone/>
            </a:pPr>
            <a:r>
              <a:rPr lang="ru-RU" dirty="0"/>
              <a:t>В) одно — в контрольную работу.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комплексным заданием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Этапы работы над заданием:</a:t>
            </a:r>
          </a:p>
          <a:p>
            <a:r>
              <a:rPr lang="ru-RU" b="1" dirty="0"/>
              <a:t>Внимательное прочтения текста</a:t>
            </a:r>
            <a:r>
              <a:rPr lang="ru-RU" dirty="0"/>
              <a:t>: </a:t>
            </a:r>
          </a:p>
          <a:p>
            <a:pPr lvl="1"/>
            <a:r>
              <a:rPr lang="ru-RU" dirty="0"/>
              <a:t>дополнить вопросами на проверку понимания прочитанного текста и адекватность восприятия ситуации или уточняющими предложенную ситуацию</a:t>
            </a:r>
          </a:p>
          <a:p>
            <a:pPr lvl="1"/>
            <a:r>
              <a:rPr lang="ru-RU" dirty="0"/>
              <a:t>заданиями, развивающими ситуацию или являющимися проекцией сюжета на реальную жизнь, окружающую учащихся</a:t>
            </a:r>
          </a:p>
          <a:p>
            <a:pPr lvl="1"/>
            <a:r>
              <a:rPr lang="ru-RU" dirty="0"/>
              <a:t>задание «Кто задаст больше вопросов» (учащиеся задают друг другу вопросы)</a:t>
            </a:r>
          </a:p>
          <a:p>
            <a:r>
              <a:rPr lang="ru-RU" b="1" dirty="0"/>
              <a:t>Этап интерпретации полученных результатов </a:t>
            </a:r>
            <a:r>
              <a:rPr lang="ru-RU" dirty="0"/>
              <a:t>(</a:t>
            </a:r>
            <a:r>
              <a:rPr lang="ru-RU" sz="2800" i="1" dirty="0"/>
              <a:t>какой точностью целесообразно округлять полученное числовое значение</a:t>
            </a:r>
            <a:r>
              <a:rPr lang="ru-RU" dirty="0"/>
              <a:t>)</a:t>
            </a:r>
          </a:p>
          <a:p>
            <a:r>
              <a:rPr lang="ru-RU" b="1" dirty="0"/>
              <a:t>Этап анализа результата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все ли необходимые условия учтены, </a:t>
            </a:r>
          </a:p>
          <a:p>
            <a:pPr lvl="1"/>
            <a:r>
              <a:rPr lang="ru-RU" dirty="0"/>
              <a:t>можно ли решить задачу иначе, проще или рациональнее</a:t>
            </a:r>
          </a:p>
          <a:p>
            <a:pPr lvl="1"/>
            <a:r>
              <a:rPr lang="ru-RU" dirty="0"/>
              <a:t>можно ли использовать иную модель,</a:t>
            </a:r>
          </a:p>
          <a:p>
            <a:pPr lvl="1"/>
            <a:r>
              <a:rPr lang="ru-RU" dirty="0"/>
              <a:t>соответствует ли математическое решение контексту ситуации и т.п.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комплексным заданием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Формы работы</a:t>
            </a:r>
          </a:p>
          <a:p>
            <a:pPr lvl="1"/>
            <a:r>
              <a:rPr lang="ru-RU" dirty="0"/>
              <a:t>в парах</a:t>
            </a:r>
          </a:p>
          <a:p>
            <a:pPr lvl="1"/>
            <a:r>
              <a:rPr lang="ru-RU" dirty="0"/>
              <a:t>в группах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915816" y="2348880"/>
            <a:ext cx="288032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348880"/>
            <a:ext cx="5256584" cy="86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/>
              <a:t>обсудить сюжет, уточнить свое понимание ситуации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Обсуждение результатов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1) каким образом реальная ситуация была</a:t>
            </a:r>
          </a:p>
          <a:p>
            <a:pPr>
              <a:buNone/>
            </a:pPr>
            <a:r>
              <a:rPr lang="ru-RU" dirty="0"/>
              <a:t>преобразована в математическую задачу;</a:t>
            </a:r>
          </a:p>
          <a:p>
            <a:pPr>
              <a:buNone/>
            </a:pPr>
            <a:r>
              <a:rPr lang="ru-RU" dirty="0"/>
              <a:t>2) какие знания, факты были использованы,</a:t>
            </a:r>
          </a:p>
          <a:p>
            <a:pPr>
              <a:buNone/>
            </a:pPr>
            <a:r>
              <a:rPr lang="ru-RU" dirty="0"/>
              <a:t>какие методы и способы решения предложены</a:t>
            </a:r>
          </a:p>
          <a:p>
            <a:pPr>
              <a:buNone/>
            </a:pPr>
            <a:r>
              <a:rPr lang="ru-RU" dirty="0"/>
              <a:t>и каковы их достоинства и недостатки;</a:t>
            </a:r>
          </a:p>
          <a:p>
            <a:pPr>
              <a:buNone/>
            </a:pPr>
            <a:r>
              <a:rPr lang="ru-RU" dirty="0"/>
              <a:t>3) как можно оценить с точки зрения исходной</a:t>
            </a:r>
          </a:p>
          <a:p>
            <a:pPr>
              <a:buNone/>
            </a:pPr>
            <a:r>
              <a:rPr lang="ru-RU" dirty="0"/>
              <a:t>ситуации полученный результат, как его проверить и что может сигнализировать о неверности результата.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мотивации и включенности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вспомнить процесс решения и зафиксировать, какие идеи и соображения возникали,</a:t>
            </a:r>
          </a:p>
          <a:p>
            <a:r>
              <a:rPr lang="ru-RU" dirty="0"/>
              <a:t>были ли они существенными и плодотворными, </a:t>
            </a:r>
          </a:p>
          <a:p>
            <a:r>
              <a:rPr lang="ru-RU" dirty="0"/>
              <a:t>учтены ли они в решении, </a:t>
            </a:r>
          </a:p>
          <a:p>
            <a:r>
              <a:rPr lang="ru-RU" dirty="0"/>
              <a:t>какие возникли трудности и на каком этапе работы над заданием,</a:t>
            </a:r>
          </a:p>
          <a:p>
            <a:r>
              <a:rPr lang="ru-RU" dirty="0"/>
              <a:t>удастся ли самостоятельно справиться с аналогичной ситуацией, если она повторится.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Закрепление формируемых умений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домашнее задание - аналогичная ситуация или ту же самую, но с несколько измененными данными; придумать свое задание на основе рассмотренного сюжета</a:t>
            </a:r>
          </a:p>
          <a:p>
            <a:r>
              <a:rPr lang="ru-RU" dirty="0"/>
              <a:t>включение измененных заданий в тематическую контрольную работу в качестве дополнительного задания, не связанного с основной темой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965</Words>
  <Application>Microsoft Office PowerPoint</Application>
  <PresentationFormat>Экран (4:3)</PresentationFormat>
  <Paragraphs>100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Тема Office</vt:lpstr>
      <vt:lpstr>Работа с банком заданий по ФГ   по материалам статьи журнала «Математика» № 2, 2022</vt:lpstr>
      <vt:lpstr>Формирование математической грамотности с использованием заданий банка</vt:lpstr>
      <vt:lpstr>Работа с комплексным заданием</vt:lpstr>
      <vt:lpstr>Работа с комплексным заданием</vt:lpstr>
      <vt:lpstr>Работа с комплексным заданием</vt:lpstr>
      <vt:lpstr>Работа с комплексным заданием</vt:lpstr>
      <vt:lpstr>Обсуждение результатов</vt:lpstr>
      <vt:lpstr>Анализ мотивации и включенности</vt:lpstr>
      <vt:lpstr>Закрепление формируемых умений</vt:lpstr>
      <vt:lpstr>Содержание комплексных заданий</vt:lpstr>
      <vt:lpstr>Дальнейшая работа с ситуацией</vt:lpstr>
      <vt:lpstr>«Шкалы температур» 7 класс</vt:lpstr>
      <vt:lpstr>«Сообщения» 6 класс</vt:lpstr>
      <vt:lpstr>Оценка математической грамотности с использованием банка</vt:lpstr>
      <vt:lpstr>Варианты выбора работ</vt:lpstr>
      <vt:lpstr>Пример диагностического блока для 7 класса</vt:lpstr>
      <vt:lpstr>Пример диагностического блока для 7 класса</vt:lpstr>
      <vt:lpstr>Предупреждение типичных трудностей в изучении математики с использованием заданий банка</vt:lpstr>
      <vt:lpstr>Восполнение дефицитных предметных умений</vt:lpstr>
      <vt:lpstr>Работа с информацией, представленной в разных формах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математической грамотности с использованием заданий банка</dc:title>
  <dc:creator>user</dc:creator>
  <cp:lastModifiedBy>Professional</cp:lastModifiedBy>
  <cp:revision>15</cp:revision>
  <dcterms:created xsi:type="dcterms:W3CDTF">2022-03-23T11:34:59Z</dcterms:created>
  <dcterms:modified xsi:type="dcterms:W3CDTF">2022-09-18T19:39:06Z</dcterms:modified>
</cp:coreProperties>
</file>