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3"/>
  </p:handoutMasterIdLst>
  <p:sldIdLst>
    <p:sldId id="256" r:id="rId2"/>
    <p:sldId id="259" r:id="rId3"/>
    <p:sldId id="275" r:id="rId4"/>
    <p:sldId id="264" r:id="rId5"/>
    <p:sldId id="260" r:id="rId6"/>
    <p:sldId id="257" r:id="rId7"/>
    <p:sldId id="262" r:id="rId8"/>
    <p:sldId id="261" r:id="rId9"/>
    <p:sldId id="265" r:id="rId10"/>
    <p:sldId id="276" r:id="rId11"/>
    <p:sldId id="266" r:id="rId12"/>
  </p:sldIdLst>
  <p:sldSz cx="9144000" cy="5143500" type="screen16x9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14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60F67-5FBF-4C46-9C66-8185811F4AAF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3919-7734-48A2-93E9-DA09C7697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82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CBB5-2AAC-4A02-887E-659221EB2C1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F6-BFF8-4A27-9FA8-532127C7D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CBB5-2AAC-4A02-887E-659221EB2C1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F6-BFF8-4A27-9FA8-532127C7D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CBB5-2AAC-4A02-887E-659221EB2C1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F6-BFF8-4A27-9FA8-532127C7D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CBB5-2AAC-4A02-887E-659221EB2C1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F6-BFF8-4A27-9FA8-532127C7D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CBB5-2AAC-4A02-887E-659221EB2C1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F6-BFF8-4A27-9FA8-532127C7D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CBB5-2AAC-4A02-887E-659221EB2C1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F6-BFF8-4A27-9FA8-532127C7D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CBB5-2AAC-4A02-887E-659221EB2C1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F6-BFF8-4A27-9FA8-532127C7D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CBB5-2AAC-4A02-887E-659221EB2C1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F6-BFF8-4A27-9FA8-532127C7D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CBB5-2AAC-4A02-887E-659221EB2C1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F6-BFF8-4A27-9FA8-532127C7D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CBB5-2AAC-4A02-887E-659221EB2C1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F6-BFF8-4A27-9FA8-532127C7D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CBB5-2AAC-4A02-887E-659221EB2C1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F6-BFF8-4A27-9FA8-532127C7D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ECBB5-2AAC-4A02-887E-659221EB2C1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D00F6-BFF8-4A27-9FA8-532127C7D3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72518"/>
            <a:ext cx="3942184" cy="2378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1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894063"/>
            <a:ext cx="864096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Pervye Book" pitchFamily="34" charset="0"/>
                <a:ea typeface="Pervye Book" pitchFamily="34" charset="0"/>
              </a:rPr>
              <a:t>Интерактивная программа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Pervye Book" pitchFamily="34" charset="0"/>
                <a:ea typeface="Pervye Book" pitchFamily="34" charset="0"/>
              </a:rPr>
              <a:t>«Военные реликвии: </a:t>
            </a:r>
            <a:r>
              <a:rPr lang="ru-RU" sz="2800" b="1" dirty="0" smtClean="0">
                <a:solidFill>
                  <a:srgbClr val="FF0000"/>
                </a:solidFill>
                <a:latin typeface="Pervye Book" pitchFamily="34" charset="0"/>
                <a:ea typeface="Pervye Book" pitchFamily="34" charset="0"/>
              </a:rPr>
              <a:t>память, </a:t>
            </a:r>
            <a:r>
              <a:rPr lang="ru-RU" sz="2800" b="1" dirty="0" smtClean="0">
                <a:solidFill>
                  <a:srgbClr val="FF0000"/>
                </a:solidFill>
                <a:latin typeface="Pervye Book" pitchFamily="34" charset="0"/>
                <a:ea typeface="Pervye Book" pitchFamily="34" charset="0"/>
              </a:rPr>
              <a:t>которую мы сохранили»</a:t>
            </a:r>
            <a:endParaRPr lang="ru-RU" sz="2800" dirty="0">
              <a:solidFill>
                <a:srgbClr val="FF0000"/>
              </a:solidFill>
              <a:latin typeface="Pervye Book" pitchFamily="34" charset="0"/>
              <a:ea typeface="Pervye Boo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5560" y="3345016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Pervye Book" pitchFamily="34" charset="0"/>
                <a:ea typeface="Pervye Book" pitchFamily="34" charset="0"/>
              </a:rPr>
              <a:t>Первичное отделение средней школы № 4 </a:t>
            </a:r>
          </a:p>
          <a:p>
            <a:pPr algn="ctr"/>
            <a:r>
              <a:rPr lang="ru-RU" sz="2000" b="1" i="1" dirty="0" smtClean="0">
                <a:latin typeface="Pervye Book" pitchFamily="34" charset="0"/>
                <a:ea typeface="Pervye Book" pitchFamily="34" charset="0"/>
              </a:rPr>
              <a:t>им. Н. А. </a:t>
            </a:r>
            <a:r>
              <a:rPr lang="ru-RU" sz="2000" b="1" i="1" dirty="0">
                <a:latin typeface="Pervye Book" pitchFamily="34" charset="0"/>
                <a:ea typeface="Pervye Book" pitchFamily="34" charset="0"/>
              </a:rPr>
              <a:t>Н</a:t>
            </a:r>
            <a:r>
              <a:rPr lang="ru-RU" sz="2000" b="1" i="1" dirty="0" smtClean="0">
                <a:latin typeface="Pervye Book" pitchFamily="34" charset="0"/>
                <a:ea typeface="Pervye Book" pitchFamily="34" charset="0"/>
              </a:rPr>
              <a:t>екрасова</a:t>
            </a:r>
            <a:endParaRPr lang="ru-RU" sz="2000" b="1" i="1" dirty="0">
              <a:latin typeface="Pervye Book" pitchFamily="34" charset="0"/>
              <a:ea typeface="Pervye Book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4" y="3075806"/>
            <a:ext cx="2656739" cy="160289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4" y="989316"/>
            <a:ext cx="1108450" cy="68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67582" y="915567"/>
            <a:ext cx="53081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Pervye Book" pitchFamily="34" charset="0"/>
                <a:ea typeface="Pervye Book" pitchFamily="34" charset="0"/>
              </a:rPr>
              <a:t>Региональный форум</a:t>
            </a:r>
            <a:br>
              <a:rPr lang="ru-RU" sz="1400" b="1" dirty="0">
                <a:solidFill>
                  <a:prstClr val="black"/>
                </a:solidFill>
                <a:latin typeface="Pervye Book" pitchFamily="34" charset="0"/>
                <a:ea typeface="Pervye Book" pitchFamily="34" charset="0"/>
              </a:rPr>
            </a:br>
            <a:r>
              <a:rPr lang="ru-RU" sz="1400" b="1" dirty="0">
                <a:solidFill>
                  <a:prstClr val="black"/>
                </a:solidFill>
                <a:latin typeface="Pervye Book" pitchFamily="34" charset="0"/>
                <a:ea typeface="Pervye Book" pitchFamily="34" charset="0"/>
              </a:rPr>
              <a:t>по вопросам гражданственности и </a:t>
            </a:r>
            <a:r>
              <a:rPr lang="ru-RU" sz="1400" b="1" dirty="0" smtClean="0">
                <a:solidFill>
                  <a:prstClr val="black"/>
                </a:solidFill>
                <a:latin typeface="Pervye Book" pitchFamily="34" charset="0"/>
                <a:ea typeface="Pervye Book" pitchFamily="34" charset="0"/>
              </a:rPr>
              <a:t>патриотизма </a:t>
            </a: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Pervye Book" pitchFamily="34" charset="0"/>
                <a:ea typeface="Pervye Book" pitchFamily="34" charset="0"/>
              </a:rPr>
              <a:t>«ДОМ: Долг. Ответственность. Мысль.»</a:t>
            </a:r>
            <a:endParaRPr lang="ru-RU" sz="1400" b="1" dirty="0">
              <a:solidFill>
                <a:prstClr val="black"/>
              </a:solidFill>
              <a:latin typeface="Pervye Book" pitchFamily="34" charset="0"/>
              <a:ea typeface="Pervye Boo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915568"/>
            <a:ext cx="1080120" cy="12396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936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264" y="843558"/>
            <a:ext cx="8229600" cy="85725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Pervye Book" pitchFamily="34" charset="0"/>
                <a:ea typeface="Pervye Book" pitchFamily="34" charset="0"/>
              </a:rPr>
              <a:t>РЕЗУЛЬТАТЫ И ЭФФЕКТЫ </a:t>
            </a:r>
            <a:endParaRPr lang="ru-RU" sz="3200" b="1" dirty="0">
              <a:latin typeface="Pervye Book" pitchFamily="34" charset="0"/>
              <a:ea typeface="Pervye Boo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2352" y="1635646"/>
            <a:ext cx="8579296" cy="331901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endParaRPr lang="ru-RU" sz="1600" dirty="0" smtClean="0">
              <a:latin typeface="Pervye Book" pitchFamily="34" charset="0"/>
              <a:ea typeface="Pervye Boo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Pervye Book" pitchFamily="34" charset="0"/>
                <a:ea typeface="Pervye Book" pitchFamily="34" charset="0"/>
              </a:rPr>
              <a:t>По </a:t>
            </a:r>
            <a:r>
              <a:rPr lang="ru-RU" sz="1600" dirty="0">
                <a:latin typeface="Pervye Book" pitchFamily="34" charset="0"/>
                <a:ea typeface="Pervye Book" pitchFamily="34" charset="0"/>
              </a:rPr>
              <a:t>итогам обратной связи все участники отметили, что мероприятие очень понравилось, и хотели бы прийти ещё раз вместе с родителями. Многие ребята хотели бы стать ведущими площадок.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Pervye Book" pitchFamily="34" charset="0"/>
                <a:ea typeface="Pervye Book" pitchFamily="34" charset="0"/>
              </a:rPr>
              <a:t>Поступает много предложений муниципального и регионального уровня для проведения данной программы.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Pervye Book" pitchFamily="34" charset="0"/>
                <a:ea typeface="Pervye Book" pitchFamily="34" charset="0"/>
              </a:rPr>
              <a:t>Мероприятие  </a:t>
            </a:r>
            <a:r>
              <a:rPr lang="ru-RU" sz="1600" dirty="0" smtClean="0">
                <a:latin typeface="Pervye Book" pitchFamily="34" charset="0"/>
                <a:ea typeface="Pervye Book" pitchFamily="34" charset="0"/>
              </a:rPr>
              <a:t>посетили 12 </a:t>
            </a:r>
            <a:r>
              <a:rPr lang="ru-RU" sz="1600" dirty="0">
                <a:latin typeface="Pervye Book" pitchFamily="34" charset="0"/>
                <a:ea typeface="Pervye Book" pitchFamily="34" charset="0"/>
              </a:rPr>
              <a:t>классов начальной </a:t>
            </a:r>
            <a:r>
              <a:rPr lang="ru-RU" sz="1600" dirty="0" smtClean="0">
                <a:latin typeface="Pervye Book" pitchFamily="34" charset="0"/>
                <a:ea typeface="Pervye Book" pitchFamily="34" charset="0"/>
              </a:rPr>
              <a:t>школы – 500 человек.</a:t>
            </a:r>
            <a:endParaRPr lang="ru-RU" sz="1600" dirty="0">
              <a:latin typeface="Pervye Book" pitchFamily="34" charset="0"/>
              <a:ea typeface="Pervye Boo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Pervye Book" pitchFamily="34" charset="0"/>
                <a:ea typeface="Pervye Book" pitchFamily="34" charset="0"/>
              </a:rPr>
              <a:t>Многие ребята, учителя и родители после программы стали приносить и показывать реликвии своих семей.</a:t>
            </a:r>
          </a:p>
          <a:p>
            <a:pPr>
              <a:buFont typeface="Wingdings" pitchFamily="2" charset="2"/>
              <a:buChar char="ü"/>
            </a:pPr>
            <a:endParaRPr lang="ru-RU" sz="1600" dirty="0">
              <a:latin typeface="Pervye Book" pitchFamily="34" charset="0"/>
              <a:ea typeface="Pervye Boo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063091"/>
            <a:ext cx="941103" cy="108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0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936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43558"/>
            <a:ext cx="8712968" cy="18722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Pervye Book" pitchFamily="34" charset="0"/>
                <a:ea typeface="Pervye Book" pitchFamily="34" charset="0"/>
              </a:rPr>
              <a:t>                           </a:t>
            </a:r>
            <a:br>
              <a:rPr lang="ru-RU" sz="3200" b="1" dirty="0" smtClean="0">
                <a:latin typeface="Pervye Book" pitchFamily="34" charset="0"/>
                <a:ea typeface="Pervye Book" pitchFamily="34" charset="0"/>
              </a:rPr>
            </a:br>
            <a:r>
              <a:rPr lang="ru-RU" sz="3200" b="1" dirty="0">
                <a:latin typeface="Pervye Book" pitchFamily="34" charset="0"/>
                <a:ea typeface="Pervye Book" pitchFamily="34" charset="0"/>
              </a:rPr>
              <a:t> </a:t>
            </a:r>
            <a:r>
              <a:rPr lang="ru-RU" sz="3200" b="1" dirty="0" smtClean="0">
                <a:latin typeface="Pervye Book" pitchFamily="34" charset="0"/>
                <a:ea typeface="Pervye Book" pitchFamily="34" charset="0"/>
              </a:rPr>
              <a:t>                          Наши контакты:</a:t>
            </a:r>
            <a:br>
              <a:rPr lang="ru-RU" sz="3200" b="1" dirty="0" smtClean="0">
                <a:latin typeface="Pervye Book" pitchFamily="34" charset="0"/>
                <a:ea typeface="Pervye Book" pitchFamily="34" charset="0"/>
              </a:rPr>
            </a:br>
            <a:r>
              <a:rPr lang="ru-RU" sz="3200" b="1" dirty="0" smtClean="0">
                <a:latin typeface="Pervye Book" pitchFamily="34" charset="0"/>
                <a:ea typeface="Pervye Book" pitchFamily="34" charset="0"/>
              </a:rPr>
              <a:t/>
            </a:r>
            <a:br>
              <a:rPr lang="ru-RU" sz="3200" b="1" dirty="0" smtClean="0">
                <a:latin typeface="Pervye Book" pitchFamily="34" charset="0"/>
                <a:ea typeface="Pervye Book" pitchFamily="34" charset="0"/>
              </a:rPr>
            </a:br>
            <a:r>
              <a:rPr lang="ru-RU" sz="2700" b="1" dirty="0" smtClean="0">
                <a:latin typeface="Pervye Book" pitchFamily="34" charset="0"/>
                <a:ea typeface="Pervye Book" pitchFamily="34" charset="0"/>
              </a:rPr>
              <a:t>Раздел Движения Первых              </a:t>
            </a:r>
            <a:r>
              <a:rPr lang="ru-RU" sz="2800" b="1" dirty="0" smtClean="0">
                <a:latin typeface="Pervye Book" pitchFamily="34" charset="0"/>
                <a:ea typeface="Pervye Book" pitchFamily="34" charset="0"/>
              </a:rPr>
              <a:t>Наша </a:t>
            </a:r>
            <a:r>
              <a:rPr lang="ru-RU" sz="2800" b="1" dirty="0">
                <a:latin typeface="Pervye Book" pitchFamily="34" charset="0"/>
                <a:ea typeface="Pervye Book" pitchFamily="34" charset="0"/>
              </a:rPr>
              <a:t>страница в ВК </a:t>
            </a:r>
            <a:r>
              <a:rPr lang="ru-RU" sz="2700" b="1" dirty="0" smtClean="0">
                <a:latin typeface="Pervye Book" pitchFamily="34" charset="0"/>
                <a:ea typeface="Pervye Book" pitchFamily="34" charset="0"/>
              </a:rPr>
              <a:t/>
            </a:r>
            <a:br>
              <a:rPr lang="ru-RU" sz="2700" b="1" dirty="0" smtClean="0">
                <a:latin typeface="Pervye Book" pitchFamily="34" charset="0"/>
                <a:ea typeface="Pervye Book" pitchFamily="34" charset="0"/>
              </a:rPr>
            </a:br>
            <a:r>
              <a:rPr lang="ru-RU" sz="2700" b="1" dirty="0" smtClean="0">
                <a:latin typeface="Pervye Book" pitchFamily="34" charset="0"/>
                <a:ea typeface="Pervye Book" pitchFamily="34" charset="0"/>
              </a:rPr>
              <a:t>      на сайте школы</a:t>
            </a:r>
            <a:r>
              <a:rPr lang="ru-RU" sz="3200" b="1" dirty="0" smtClean="0">
                <a:latin typeface="Pervye Book" pitchFamily="34" charset="0"/>
                <a:ea typeface="Pervye Book" pitchFamily="34" charset="0"/>
              </a:rPr>
              <a:t/>
            </a:r>
            <a:br>
              <a:rPr lang="ru-RU" sz="3200" b="1" dirty="0" smtClean="0">
                <a:latin typeface="Pervye Book" pitchFamily="34" charset="0"/>
                <a:ea typeface="Pervye Book" pitchFamily="34" charset="0"/>
              </a:rPr>
            </a:br>
            <a:r>
              <a:rPr lang="ru-RU" sz="3200" b="1" dirty="0" smtClean="0">
                <a:latin typeface="Pervye Book" pitchFamily="34" charset="0"/>
                <a:ea typeface="Pervye Book" pitchFamily="34" charset="0"/>
              </a:rPr>
              <a:t>  </a:t>
            </a:r>
            <a:endParaRPr lang="ru-RU" sz="3200" b="1" dirty="0">
              <a:latin typeface="Pervye Book" pitchFamily="34" charset="0"/>
              <a:ea typeface="Pervye Book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41724"/>
            <a:ext cx="1695878" cy="122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43448"/>
            <a:ext cx="1219200" cy="1219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t="9406" r="9677" b="6523"/>
          <a:stretch/>
        </p:blipFill>
        <p:spPr>
          <a:xfrm>
            <a:off x="1130300" y="2743448"/>
            <a:ext cx="13462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1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162368"/>
            <a:ext cx="7560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latin typeface="Pervye Extended Bold" pitchFamily="34" charset="0"/>
                <a:ea typeface="Pervye Extended Bold" pitchFamily="34" charset="0"/>
              </a:rPr>
              <a:t>ОПИСАНИЕ ПРАКТИКИ: от идеи до воплощения</a:t>
            </a:r>
            <a:endParaRPr lang="ru-RU" sz="2000" b="1" dirty="0">
              <a:latin typeface="Pervye Extended Bold" pitchFamily="34" charset="0"/>
              <a:ea typeface="Pervye Extended Bold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44" y="915568"/>
            <a:ext cx="941103" cy="10801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1707654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</a:rPr>
              <a:t>Нравственно-патриотическое, культурно-историческое, военно-патриотическое направление.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u="sng" dirty="0" smtClean="0">
                <a:solidFill>
                  <a:prstClr val="black"/>
                </a:solidFill>
              </a:rPr>
              <a:t>Формат</a:t>
            </a:r>
            <a:r>
              <a:rPr lang="ru-RU" sz="2000" dirty="0" smtClean="0">
                <a:solidFill>
                  <a:prstClr val="black"/>
                </a:solidFill>
              </a:rPr>
              <a:t>: интерактивная </a:t>
            </a:r>
            <a:r>
              <a:rPr lang="ru-RU" sz="2000" dirty="0">
                <a:solidFill>
                  <a:prstClr val="black"/>
                </a:solidFill>
              </a:rPr>
              <a:t>программа с использование элементов исторической </a:t>
            </a:r>
            <a:r>
              <a:rPr lang="ru-RU" sz="2000" dirty="0" smtClean="0">
                <a:solidFill>
                  <a:prstClr val="black"/>
                </a:solidFill>
              </a:rPr>
              <a:t>реконструкции.</a:t>
            </a:r>
            <a:endParaRPr lang="ru-RU" sz="2000" dirty="0" smtClean="0">
              <a:solidFill>
                <a:prstClr val="black"/>
              </a:solidFill>
              <a:ea typeface="Pervye Book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u="sng" dirty="0" smtClean="0"/>
              <a:t>Организаторы:</a:t>
            </a:r>
            <a:r>
              <a:rPr lang="ru-RU" sz="2000" dirty="0" smtClean="0"/>
              <a:t> активисты школьного ПО, </a:t>
            </a:r>
          </a:p>
          <a:p>
            <a:pPr lvl="0">
              <a:spcBef>
                <a:spcPct val="20000"/>
              </a:spcBef>
            </a:pPr>
            <a:r>
              <a:rPr lang="ru-RU" sz="2000" dirty="0"/>
              <a:t> </a:t>
            </a:r>
            <a:r>
              <a:rPr lang="ru-RU" sz="2000" dirty="0" smtClean="0"/>
              <a:t>     родители</a:t>
            </a:r>
            <a:r>
              <a:rPr lang="ru-RU" sz="2000" dirty="0"/>
              <a:t>, </a:t>
            </a:r>
            <a:r>
              <a:rPr lang="ru-RU" sz="2000" dirty="0" smtClean="0"/>
              <a:t>педагоги-наставники (18 человек).</a:t>
            </a:r>
            <a:endParaRPr lang="ru-RU" sz="2000" dirty="0" smtClean="0">
              <a:solidFill>
                <a:srgbClr val="FF0000"/>
              </a:solidFill>
              <a:ea typeface="Pervye Book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u="sng" dirty="0" smtClean="0">
                <a:ea typeface="Pervye Book" pitchFamily="34" charset="0"/>
              </a:rPr>
              <a:t>Участники</a:t>
            </a:r>
            <a:r>
              <a:rPr lang="ru-RU" sz="2000" dirty="0" smtClean="0">
                <a:ea typeface="Pervye Book" pitchFamily="34" charset="0"/>
              </a:rPr>
              <a:t>: учащиеся, учителя, родители: 30-40.</a:t>
            </a:r>
            <a:endParaRPr lang="ru-RU" sz="2000" dirty="0">
              <a:ea typeface="Pervye Book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dirty="0" smtClean="0">
                <a:ea typeface="Pervye Book" pitchFamily="34" charset="0"/>
              </a:rPr>
              <a:t>Продолжительность – 1 час.</a:t>
            </a:r>
            <a:endParaRPr lang="ru-RU" sz="2000" dirty="0">
              <a:ea typeface="Pervye Book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52" y="2787772"/>
            <a:ext cx="2390603" cy="16904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131590"/>
            <a:ext cx="86409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latin typeface="Pervye Extended Bold" pitchFamily="34" charset="0"/>
                <a:ea typeface="Pervye Extended Bold" pitchFamily="34" charset="0"/>
              </a:rPr>
              <a:t>ЦЕЛЬ И ЗАДАЧИ:</a:t>
            </a:r>
            <a:endParaRPr lang="ru-RU" sz="2400" b="1" dirty="0">
              <a:latin typeface="Pervye Extended Bold" pitchFamily="34" charset="0"/>
              <a:ea typeface="Pervye Extended Bol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362422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Цель:</a:t>
            </a:r>
            <a:endParaRPr lang="ru-RU" dirty="0"/>
          </a:p>
          <a:p>
            <a:r>
              <a:rPr lang="ru-RU" dirty="0"/>
              <a:t>Способствовать сохранению и укреплению традиций, связанных с патриотическим воспитанием школьников в рамках реализации интерактивной программы, посвященной </a:t>
            </a:r>
            <a:r>
              <a:rPr lang="ru-RU" dirty="0" smtClean="0"/>
              <a:t>Великой Отечественной войне.</a:t>
            </a:r>
            <a:endParaRPr lang="ru-RU" dirty="0"/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-стимулировать школьников к изучению истории своей семьи и сохранению материальных свидетельств времен </a:t>
            </a:r>
            <a:r>
              <a:rPr lang="ru-RU" dirty="0" smtClean="0"/>
              <a:t>ВОВ.</a:t>
            </a:r>
            <a:endParaRPr lang="ru-RU" dirty="0"/>
          </a:p>
          <a:p>
            <a:r>
              <a:rPr lang="ru-RU" dirty="0"/>
              <a:t>- передать ребятам знания о различных аспектах жизни в период ВОВ путем непосредственного контакта с военными семейными реликвиями. </a:t>
            </a:r>
          </a:p>
          <a:p>
            <a:r>
              <a:rPr lang="ru-RU" dirty="0"/>
              <a:t>- развивать доверительные детско-родительские отношения путем создания положительных эмоциональных переживаний.</a:t>
            </a:r>
          </a:p>
          <a:p>
            <a:r>
              <a:rPr lang="ru-RU" dirty="0"/>
              <a:t>-  формировать у ребят  чувство любви и гордости за нашу Родину.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44" y="915568"/>
            <a:ext cx="941103" cy="108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1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1560" y="1018639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Интерактивная </a:t>
            </a:r>
            <a:r>
              <a:rPr lang="ru-RU" sz="2200" b="1" dirty="0"/>
              <a:t>программа с использование элементов исторической </a:t>
            </a:r>
            <a:r>
              <a:rPr lang="ru-RU" sz="2200" b="1" dirty="0" smtClean="0"/>
              <a:t>реконструкции: краткое описание.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Для </a:t>
            </a:r>
            <a:r>
              <a:rPr lang="ru-RU" dirty="0"/>
              <a:t>погружения в атмосферу 40-х годов 20 века используются 4 локации с аутентичными атрибутами: </a:t>
            </a:r>
            <a:r>
              <a:rPr lang="ru-RU" dirty="0" smtClean="0"/>
              <a:t>медсанбат, военная </a:t>
            </a:r>
            <a:r>
              <a:rPr lang="ru-RU" dirty="0"/>
              <a:t>амуниция и </a:t>
            </a:r>
            <a:r>
              <a:rPr lang="ru-RU" dirty="0" smtClean="0"/>
              <a:t>снаряжение, фронтовой быт, </a:t>
            </a:r>
            <a:r>
              <a:rPr lang="ru-RU" dirty="0"/>
              <a:t>строевая </a:t>
            </a:r>
            <a:r>
              <a:rPr lang="ru-RU" dirty="0" smtClean="0"/>
              <a:t>подготовка.</a:t>
            </a:r>
            <a:endParaRPr lang="ru-RU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На </a:t>
            </a:r>
            <a:r>
              <a:rPr lang="ru-RU" dirty="0"/>
              <a:t>каждой локации ребята знакомятся с определенной информацией, отвечают на вопросы, выполняют практическое задание.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За </a:t>
            </a:r>
            <a:r>
              <a:rPr lang="ru-RU" dirty="0"/>
              <a:t>каждой локацией закреплен педагог-наставник или родитель и 2 активиста первичного отделения.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Класс </a:t>
            </a:r>
            <a:r>
              <a:rPr lang="ru-RU" dirty="0"/>
              <a:t>делится на 4 группы. За каждой группой закрепляется активист первичного отделения, который сопровождает свою группу в течение всего мероприятия. Каждая группа по очереди проходит все локации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8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Pervye Book" pitchFamily="34" charset="0"/>
                <a:ea typeface="Pervye Book" pitchFamily="34" charset="0"/>
              </a:rPr>
              <a:t>«Медсанбат»</a:t>
            </a:r>
            <a:endParaRPr lang="ru-RU" sz="3200" b="1" dirty="0">
              <a:latin typeface="Pervye Book" pitchFamily="34" charset="0"/>
              <a:ea typeface="Pervye Book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7833"/>
            <a:ext cx="1928548" cy="1446411"/>
          </a:xfr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7" t="23351" b="14179"/>
          <a:stretch/>
        </p:blipFill>
        <p:spPr>
          <a:xfrm>
            <a:off x="7020272" y="2850590"/>
            <a:ext cx="1944215" cy="1340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61" y="375509"/>
            <a:ext cx="941103" cy="10801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6" y="2850590"/>
            <a:ext cx="2720726" cy="13603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34" y="1203598"/>
            <a:ext cx="1922691" cy="14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Pervye Book" pitchFamily="34" charset="0"/>
                <a:ea typeface="Pervye Book" pitchFamily="34" charset="0"/>
              </a:rPr>
              <a:t>«Военная амуниция и снаряжение»</a:t>
            </a:r>
            <a:r>
              <a:rPr lang="en-US" sz="3200" b="1" dirty="0" smtClean="0">
                <a:latin typeface="Pervye Book" pitchFamily="34" charset="0"/>
                <a:ea typeface="Pervye Book" pitchFamily="34" charset="0"/>
              </a:rPr>
              <a:t> </a:t>
            </a:r>
            <a:r>
              <a:rPr lang="ru-RU" sz="3200" b="1" dirty="0" smtClean="0">
                <a:latin typeface="Pervye Book" pitchFamily="34" charset="0"/>
                <a:ea typeface="Pervye Book" pitchFamily="34" charset="0"/>
              </a:rPr>
              <a:t/>
            </a:r>
            <a:br>
              <a:rPr lang="ru-RU" sz="3200" b="1" dirty="0" smtClean="0">
                <a:latin typeface="Pervye Book" pitchFamily="34" charset="0"/>
                <a:ea typeface="Pervye Book" pitchFamily="34" charset="0"/>
              </a:rPr>
            </a:br>
            <a:endParaRPr lang="ru-RU" sz="3200" b="1" dirty="0">
              <a:latin typeface="Pervye Book" pitchFamily="34" charset="0"/>
              <a:ea typeface="Pervye Boo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553748"/>
            <a:ext cx="1852339" cy="1389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71550"/>
            <a:ext cx="1618347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39" y="771550"/>
            <a:ext cx="941103" cy="10801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61839"/>
            <a:ext cx="3219822" cy="32198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1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Pervye Book" pitchFamily="34" charset="0"/>
                <a:ea typeface="Pervye Book" pitchFamily="34" charset="0"/>
              </a:rPr>
              <a:t>«Фронтовой быт»</a:t>
            </a:r>
            <a:br>
              <a:rPr lang="ru-RU" sz="3100" b="1" dirty="0" smtClean="0">
                <a:latin typeface="Pervye Book" pitchFamily="34" charset="0"/>
                <a:ea typeface="Pervye Book" pitchFamily="34" charset="0"/>
              </a:rPr>
            </a:br>
            <a:endParaRPr lang="ru-RU" sz="3200" b="1" dirty="0">
              <a:latin typeface="Pervye Book" pitchFamily="34" charset="0"/>
              <a:ea typeface="Pervye Boo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2352" y="2139702"/>
            <a:ext cx="8579296" cy="281496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lvl="0">
              <a:buFont typeface="Wingdings" pitchFamily="2" charset="2"/>
              <a:buChar char="ü"/>
            </a:pPr>
            <a:endParaRPr lang="ru-RU" sz="2400" dirty="0">
              <a:latin typeface="Pervye Book" pitchFamily="34" charset="0"/>
              <a:ea typeface="Pervye Boo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292" y="3135908"/>
            <a:ext cx="2180861" cy="1635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63638"/>
            <a:ext cx="1951242" cy="15841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276226"/>
            <a:ext cx="938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63638"/>
            <a:ext cx="2376264" cy="32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2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Pervye Book" pitchFamily="34" charset="0"/>
                <a:ea typeface="Pervye Book" pitchFamily="34" charset="0"/>
              </a:rPr>
              <a:t>«Строевая подготовка»</a:t>
            </a:r>
            <a:br>
              <a:rPr lang="ru-RU" sz="3200" b="1" dirty="0" smtClean="0">
                <a:latin typeface="Pervye Book" pitchFamily="34" charset="0"/>
                <a:ea typeface="Pervye Book" pitchFamily="34" charset="0"/>
              </a:rPr>
            </a:br>
            <a:endParaRPr lang="ru-RU" sz="3200" b="1" dirty="0">
              <a:latin typeface="Pervye Book" pitchFamily="34" charset="0"/>
              <a:ea typeface="Pervye Boo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27734"/>
            <a:ext cx="1770903" cy="16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7574"/>
            <a:ext cx="1296144" cy="1667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44" y="555526"/>
            <a:ext cx="941103" cy="108011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17282" r="4505" b="20424"/>
          <a:stretch/>
        </p:blipFill>
        <p:spPr bwMode="auto">
          <a:xfrm>
            <a:off x="2627784" y="3219822"/>
            <a:ext cx="2872348" cy="795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2305" r="3748" b="3687"/>
          <a:stretch/>
        </p:blipFill>
        <p:spPr bwMode="auto">
          <a:xfrm>
            <a:off x="5406459" y="1742162"/>
            <a:ext cx="1469797" cy="1549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t="18652" r="3687" b="7513"/>
          <a:stretch/>
        </p:blipFill>
        <p:spPr bwMode="auto">
          <a:xfrm>
            <a:off x="2785759" y="1252905"/>
            <a:ext cx="2620700" cy="1408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821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936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264" y="843558"/>
            <a:ext cx="8229600" cy="85725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Pervye Book" pitchFamily="34" charset="0"/>
                <a:ea typeface="Pervye Book" pitchFamily="34" charset="0"/>
              </a:rPr>
              <a:t>ОБРАТНАЯ СВЯЗЬ И РЕФЛЕКСИЯ </a:t>
            </a:r>
            <a:endParaRPr lang="ru-RU" sz="3200" b="1" dirty="0">
              <a:latin typeface="Pervye Book" pitchFamily="34" charset="0"/>
              <a:ea typeface="Pervye Boo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2352" y="1635646"/>
            <a:ext cx="8579296" cy="331901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endParaRPr lang="ru-RU" sz="1600" dirty="0" smtClean="0">
              <a:latin typeface="Pervye Book" pitchFamily="34" charset="0"/>
              <a:ea typeface="Pervye Boo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Pervye Book" pitchFamily="34" charset="0"/>
                <a:ea typeface="Pervye Book" pitchFamily="34" charset="0"/>
              </a:rPr>
              <a:t>По итогам работы площадки посетители заполнили форму </a:t>
            </a:r>
          </a:p>
          <a:p>
            <a:pPr marL="0" indent="0">
              <a:buNone/>
            </a:pPr>
            <a:r>
              <a:rPr lang="ru-RU" sz="1800" dirty="0">
                <a:latin typeface="Pervye Book" pitchFamily="34" charset="0"/>
                <a:ea typeface="Pervye Book" pitchFamily="34" charset="0"/>
              </a:rPr>
              <a:t> </a:t>
            </a:r>
            <a:r>
              <a:rPr lang="ru-RU" sz="1800" dirty="0" smtClean="0">
                <a:latin typeface="Pervye Book" pitchFamily="34" charset="0"/>
                <a:ea typeface="Pervye Book" pitchFamily="34" charset="0"/>
              </a:rPr>
              <a:t>   обратной связи, которая позволила проанализировать программу;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Pervye Book" pitchFamily="34" charset="0"/>
                <a:ea typeface="Pervye Book" pitchFamily="34" charset="0"/>
              </a:rPr>
              <a:t>Фотоотчет о проведенном мероприятии размещен в </a:t>
            </a:r>
            <a:r>
              <a:rPr lang="ru-RU" sz="1800" dirty="0" err="1" smtClean="0">
                <a:latin typeface="Pervye Book" pitchFamily="34" charset="0"/>
                <a:ea typeface="Pervye Book" pitchFamily="34" charset="0"/>
              </a:rPr>
              <a:t>госпаблике</a:t>
            </a:r>
            <a:r>
              <a:rPr lang="ru-RU" sz="1800" dirty="0" smtClean="0">
                <a:latin typeface="Pervye Book" pitchFamily="34" charset="0"/>
                <a:ea typeface="Pervye Book" pitchFamily="34" charset="0"/>
              </a:rPr>
              <a:t> школы и в родительском чате.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Pervye Book" pitchFamily="34" charset="0"/>
                <a:ea typeface="Pervye Book" pitchFamily="34" charset="0"/>
              </a:rPr>
              <a:t>Ребята из начальной школы записали </a:t>
            </a:r>
          </a:p>
          <a:p>
            <a:pPr marL="0" indent="0">
              <a:buNone/>
            </a:pPr>
            <a:r>
              <a:rPr lang="ru-RU" sz="1800" dirty="0">
                <a:latin typeface="Pervye Book" pitchFamily="34" charset="0"/>
                <a:ea typeface="Pervye Book" pitchFamily="34" charset="0"/>
              </a:rPr>
              <a:t> </a:t>
            </a:r>
            <a:r>
              <a:rPr lang="ru-RU" sz="1800" dirty="0" smtClean="0">
                <a:latin typeface="Pervye Book" pitchFamily="34" charset="0"/>
                <a:ea typeface="Pervye Book" pitchFamily="34" charset="0"/>
              </a:rPr>
              <a:t>     видео-благодарность за проведение площадки.</a:t>
            </a:r>
          </a:p>
          <a:p>
            <a:pPr marL="0" indent="0">
              <a:buNone/>
            </a:pPr>
            <a:r>
              <a:rPr lang="ru-RU" sz="1600" dirty="0" smtClean="0">
                <a:latin typeface="Pervye Book" pitchFamily="34" charset="0"/>
                <a:ea typeface="Pervye Book" pitchFamily="34" charset="0"/>
              </a:rPr>
              <a:t> </a:t>
            </a:r>
          </a:p>
          <a:p>
            <a:pPr marL="0" indent="0">
              <a:buNone/>
            </a:pPr>
            <a:endParaRPr lang="ru-RU" sz="1600" dirty="0">
              <a:latin typeface="Pervye Book" pitchFamily="34" charset="0"/>
              <a:ea typeface="Pervye Boo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457591"/>
            <a:ext cx="941103" cy="10801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52" y="3075806"/>
            <a:ext cx="1245908" cy="176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67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402</Words>
  <Application>Microsoft Office PowerPoint</Application>
  <PresentationFormat>Экран (16:9)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Wingdings</vt:lpstr>
      <vt:lpstr>Pervye Extended Bold</vt:lpstr>
      <vt:lpstr>Pervye Book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«Медсанбат»</vt:lpstr>
      <vt:lpstr>«Военная амуниция и снаряжение»  </vt:lpstr>
      <vt:lpstr>«Фронтовой быт» </vt:lpstr>
      <vt:lpstr>«Строевая подготовка» </vt:lpstr>
      <vt:lpstr>ОБРАТНАЯ СВЯЗЬ И РЕФЛЕКСИЯ </vt:lpstr>
      <vt:lpstr>РЕЗУЛЬТАТЫ И ЭФФЕКТЫ </vt:lpstr>
      <vt:lpstr>                                                       Наши контакты:  Раздел Движения Первых              Наша страница в ВК        на сайте школы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m-terry@yandex.ru</dc:creator>
  <cp:lastModifiedBy>кабинет37</cp:lastModifiedBy>
  <cp:revision>53</cp:revision>
  <cp:lastPrinted>2025-05-06T12:04:20Z</cp:lastPrinted>
  <dcterms:created xsi:type="dcterms:W3CDTF">2025-01-14T10:15:17Z</dcterms:created>
  <dcterms:modified xsi:type="dcterms:W3CDTF">2025-05-07T09:20:13Z</dcterms:modified>
</cp:coreProperties>
</file>